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A4B9-F129-4AEE-A4CD-FB059527354B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BDB1-6195-4DBE-BFBE-639A26BCA0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okchamber.ru/oe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pmc.ru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ek.rsl/ru" TargetMode="External"/><Relationship Id="rId2" Type="http://schemas.openxmlformats.org/officeDocument/2006/relationships/hyperlink" Target="http://online.bookchamber.ru/book/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75606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dirty="0"/>
              <a:t>Обязательные требования по предоставлению обязательного экземпляра продукции</a:t>
            </a:r>
            <a:r>
              <a:rPr lang="ru-RU" dirty="0" smtClean="0"/>
              <a:t> СМИ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9902"/>
            <a:ext cx="6400800" cy="59320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Управление </a:t>
            </a:r>
            <a:r>
              <a:rPr lang="ru-RU" sz="1600" dirty="0" err="1" smtClean="0"/>
              <a:t>Роскомнадзора</a:t>
            </a:r>
            <a:r>
              <a:rPr lang="ru-RU" sz="1600" dirty="0" smtClean="0"/>
              <a:t> по Владимирской области</a:t>
            </a:r>
          </a:p>
          <a:p>
            <a:r>
              <a:rPr lang="ru-RU" sz="1600" dirty="0" smtClean="0"/>
              <a:t>2017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4042792" cy="936103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ea typeface="ＭＳ Ｐゴシック" charset="0"/>
                <a:cs typeface="ＭＳ Ｐゴシック" charset="0"/>
              </a:rPr>
              <a:t>Федеральный закон от 29.12.1994 N 77-ФЗ «Об обязательном экземпляре документов» (ред. от 03.07.2016)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9661"/>
            <a:ext cx="8229600" cy="28149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/>
              <a:t>Статья 7</a:t>
            </a:r>
          </a:p>
          <a:p>
            <a:pPr marL="0" indent="0">
              <a:buNone/>
            </a:pPr>
            <a:r>
              <a:rPr lang="ru-RU" sz="1400" dirty="0" smtClean="0"/>
              <a:t>1. Производители </a:t>
            </a:r>
            <a:r>
              <a:rPr lang="ru-RU" sz="1400" dirty="0"/>
              <a:t>документов доставляют, в том числе через полиграфические организации, в федеральный орган исполнительной власти в сфере печати, средств массовой информации и массовых коммуникаций по одному обязательному федеральному экземпляру всех видов печатных изданий </a:t>
            </a:r>
            <a:r>
              <a:rPr lang="ru-RU" sz="1400" dirty="0">
                <a:solidFill>
                  <a:srgbClr val="FF0000"/>
                </a:solidFill>
              </a:rPr>
              <a:t>в день выхода в свет первой партии тиража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dirty="0" smtClean="0"/>
              <a:t>…</a:t>
            </a:r>
          </a:p>
          <a:p>
            <a:pPr marL="0" indent="0">
              <a:buNone/>
            </a:pPr>
            <a:r>
              <a:rPr lang="ru-RU" sz="1400" dirty="0"/>
              <a:t>2.1. Производители документов </a:t>
            </a:r>
            <a:r>
              <a:rPr lang="ru-RU" sz="1400" dirty="0">
                <a:solidFill>
                  <a:srgbClr val="FF0000"/>
                </a:solidFill>
              </a:rPr>
              <a:t>в течение семи дней</a:t>
            </a:r>
            <a:r>
              <a:rPr lang="ru-RU" sz="1400" dirty="0"/>
              <a:t> со дня выхода в свет первой партии тиража печатных изданий доставляют с использованием информационно-телекоммуникационных сетей по одному обязательному экземпляру печатных изданий в электронной форме, заверенному квалифицированной электронной подписью производителя документа, в </a:t>
            </a:r>
            <a:r>
              <a:rPr lang="ru-RU" sz="1400" dirty="0">
                <a:solidFill>
                  <a:srgbClr val="FF0000"/>
                </a:solidFill>
              </a:rPr>
              <a:t>Информационное телеграфное агентство России (ИТАР-ТАСС)</a:t>
            </a:r>
            <a:r>
              <a:rPr lang="ru-RU" sz="1400" dirty="0"/>
              <a:t> и в </a:t>
            </a:r>
            <a:r>
              <a:rPr lang="ru-RU" sz="1400" dirty="0">
                <a:solidFill>
                  <a:srgbClr val="FF0000"/>
                </a:solidFill>
              </a:rPr>
              <a:t>Российскую государственную библиотеку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31590"/>
            <a:ext cx="3008313" cy="871538"/>
          </a:xfrm>
        </p:spPr>
        <p:txBody>
          <a:bodyPr>
            <a:noAutofit/>
          </a:bodyPr>
          <a:lstStyle/>
          <a:p>
            <a:r>
              <a:rPr lang="ru-RU" sz="1400" u="sng" dirty="0"/>
              <a:t>Федеральное государственное унитарное предприятие «Информационное телеграфное агентство России (ИТАР-ТАСС)»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131590"/>
            <a:ext cx="5111750" cy="2736304"/>
          </a:xfrm>
        </p:spPr>
        <p:txBody>
          <a:bodyPr>
            <a:normAutofit/>
          </a:bodyPr>
          <a:lstStyle/>
          <a:p>
            <a:r>
              <a:rPr lang="ru-RU" sz="1400" b="1" dirty="0"/>
              <a:t>9 обязательных экземпляров газет субъектов РФ на русском языке</a:t>
            </a:r>
            <a:endParaRPr lang="ru-RU" sz="1400" dirty="0"/>
          </a:p>
          <a:p>
            <a:r>
              <a:rPr lang="ru-RU" sz="1400" b="1" dirty="0"/>
              <a:t>3 обязательных экземпляра многотиражных газет муниципальных образований и рекламных изданий на русском языке</a:t>
            </a:r>
            <a:endParaRPr lang="ru-RU" sz="1400" dirty="0"/>
          </a:p>
          <a:p>
            <a:r>
              <a:rPr lang="ru-RU" sz="1400" b="1" dirty="0"/>
              <a:t>4 обязательных экземпляра журналов народов РФ (за исключением русского) и на иностранных языках</a:t>
            </a:r>
            <a:endParaRPr lang="ru-RU" sz="1400" dirty="0"/>
          </a:p>
          <a:p>
            <a:r>
              <a:rPr lang="ru-RU" sz="1400" b="1" dirty="0"/>
              <a:t>3 обязательных экземпляра газет на языках народов РФ (за исключением русского) и иностранных языках</a:t>
            </a:r>
            <a:endParaRPr lang="ru-RU" sz="1400" dirty="0"/>
          </a:p>
          <a:p>
            <a:r>
              <a:rPr lang="ru-RU" sz="1400" b="1" dirty="0"/>
              <a:t>16 обязательных экземпляров журналов на русском языке</a:t>
            </a:r>
            <a:endParaRPr lang="ru-RU" sz="1400" dirty="0"/>
          </a:p>
          <a:p>
            <a:pPr>
              <a:buNone/>
            </a:pP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139702"/>
            <a:ext cx="3008313" cy="237626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300" b="1" dirty="0" smtClean="0"/>
              <a:t>АДРЕС ДОСТАВКИ</a:t>
            </a:r>
          </a:p>
          <a:p>
            <a:r>
              <a:rPr lang="ru-RU" sz="3300" b="1" i="1" dirty="0" smtClean="0"/>
              <a:t>143200</a:t>
            </a:r>
            <a:r>
              <a:rPr lang="ru-RU" sz="3300" b="1" i="1" dirty="0"/>
              <a:t>, Можайск, ул. 20-го Января, д. 20, корп. 2</a:t>
            </a:r>
            <a:r>
              <a:rPr lang="ru-RU" sz="3300" b="1" i="1" dirty="0" smtClean="0"/>
              <a:t>.</a:t>
            </a:r>
          </a:p>
          <a:p>
            <a:endParaRPr lang="ru-RU" sz="1800" b="1" i="1" dirty="0"/>
          </a:p>
          <a:p>
            <a:r>
              <a:rPr lang="ru-RU" sz="1800" dirty="0"/>
              <a:t>«Российская Книжная палата» (филиал ИТАР-ТАСС)</a:t>
            </a:r>
          </a:p>
          <a:p>
            <a:r>
              <a:rPr lang="ru-RU" sz="1800" dirty="0"/>
              <a:t>тел.: 8 (495) 697-56-08, тел./факс: 8 (496) 766-00-90</a:t>
            </a:r>
          </a:p>
          <a:p>
            <a:r>
              <a:rPr lang="ru-RU" sz="1800" dirty="0"/>
              <a:t> </a:t>
            </a:r>
          </a:p>
          <a:p>
            <a:r>
              <a:rPr lang="ru-RU" sz="1800" dirty="0"/>
              <a:t>справка о поступлении периодических и продолжающихся изданий: </a:t>
            </a:r>
          </a:p>
          <a:p>
            <a:r>
              <a:rPr lang="ru-RU" sz="1800" u="sng" dirty="0"/>
              <a:t>журналы</a:t>
            </a:r>
            <a:r>
              <a:rPr lang="ru-RU" sz="1800" dirty="0"/>
              <a:t>: 8 (495) 688-92-15, </a:t>
            </a:r>
            <a:r>
              <a:rPr lang="ru-RU" sz="1800" u="sng" dirty="0"/>
              <a:t>газеты</a:t>
            </a:r>
            <a:r>
              <a:rPr lang="ru-RU" sz="1800" dirty="0"/>
              <a:t>: 8 (496) 382-42-32.</a:t>
            </a:r>
          </a:p>
          <a:p>
            <a:r>
              <a:rPr lang="ru-RU" sz="1800" dirty="0"/>
              <a:t>сайт в информационно-коммуникационной сети «Интернет»: </a:t>
            </a:r>
            <a:r>
              <a:rPr lang="ru-RU" sz="1800" dirty="0">
                <a:hlinkClick r:id="rId2"/>
              </a:rPr>
              <a:t>http://</a:t>
            </a:r>
            <a:r>
              <a:rPr lang="ru-RU" sz="1800" dirty="0" smtClean="0">
                <a:hlinkClick r:id="rId2"/>
              </a:rPr>
              <a:t>www.bookchamber.ru</a:t>
            </a:r>
            <a:endParaRPr lang="ru-RU" sz="1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31590"/>
            <a:ext cx="3008313" cy="720080"/>
          </a:xfrm>
        </p:spPr>
        <p:txBody>
          <a:bodyPr>
            <a:noAutofit/>
          </a:bodyPr>
          <a:lstStyle/>
          <a:p>
            <a:r>
              <a:rPr lang="ru-RU" sz="1400" u="sng" dirty="0"/>
              <a:t>Федеральное агентство по печати и массовым коммуникациям (</a:t>
            </a:r>
            <a:r>
              <a:rPr lang="ru-RU" sz="1400" u="sng" dirty="0" err="1"/>
              <a:t>Роспечать</a:t>
            </a:r>
            <a:r>
              <a:rPr lang="ru-RU" sz="1400" u="sng" dirty="0" smtClean="0"/>
              <a:t>)</a:t>
            </a:r>
            <a:endParaRPr lang="ru-RU" sz="1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131590"/>
            <a:ext cx="5111750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i="1" dirty="0"/>
              <a:t>Производителями в день выхода в свет первой партии тиража</a:t>
            </a:r>
            <a:r>
              <a:rPr lang="ru-RU" sz="1600" b="1" i="1" dirty="0"/>
              <a:t> </a:t>
            </a:r>
            <a:r>
              <a:rPr lang="ru-RU" sz="1600" b="1" i="1" dirty="0">
                <a:solidFill>
                  <a:srgbClr val="FF0000"/>
                </a:solidFill>
              </a:rPr>
              <a:t>направляется 1 (один) обязательный экземпляр продукции</a:t>
            </a:r>
            <a:r>
              <a:rPr lang="ru-RU" sz="1600" i="1" dirty="0"/>
              <a:t> печатного периодического издания (газета, журнал, альманах, бюллетень, иное издание, имеющее постоянное наименование (название), текущий номер и выходящее в свет не реже одного раза в год)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139702"/>
            <a:ext cx="3008313" cy="2376264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/>
              <a:t>АДРЕС ДОСТАВКИ</a:t>
            </a:r>
          </a:p>
          <a:p>
            <a:r>
              <a:rPr lang="ru-RU" sz="1600" b="1" dirty="0" smtClean="0"/>
              <a:t>127994</a:t>
            </a:r>
            <a:r>
              <a:rPr lang="ru-RU" sz="1600" dirty="0"/>
              <a:t>, </a:t>
            </a:r>
            <a:r>
              <a:rPr lang="ru-RU" sz="1600" b="1" dirty="0"/>
              <a:t>Москва, ГСП-4, Страстной бульвар, д. 5</a:t>
            </a:r>
            <a:r>
              <a:rPr lang="ru-RU" sz="1600" dirty="0" smtClean="0"/>
              <a:t>;</a:t>
            </a:r>
          </a:p>
          <a:p>
            <a:endParaRPr lang="ru-RU" sz="1600" dirty="0"/>
          </a:p>
          <a:p>
            <a:r>
              <a:rPr lang="ru-RU" sz="1000" dirty="0"/>
              <a:t>телефон для справок: 8 (495) 694-11-77, тел./факс: 8 (495) 694-22-81;</a:t>
            </a:r>
          </a:p>
          <a:p>
            <a:r>
              <a:rPr lang="ru-RU" sz="1000" dirty="0"/>
              <a:t>сайт в информационно-коммуникационной сети «Интернет»: </a:t>
            </a:r>
            <a:r>
              <a:rPr lang="ru-RU" sz="1000" dirty="0">
                <a:hlinkClick r:id="rId2"/>
              </a:rPr>
              <a:t>http://www.fapmc.ru</a:t>
            </a:r>
            <a:endParaRPr lang="ru-RU" sz="1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9542"/>
            <a:ext cx="3008313" cy="1296144"/>
          </a:xfrm>
        </p:spPr>
        <p:txBody>
          <a:bodyPr>
            <a:noAutofit/>
          </a:bodyPr>
          <a:lstStyle/>
          <a:p>
            <a:r>
              <a:rPr lang="ru-RU" sz="1400" u="sng" dirty="0"/>
              <a:t>Государственное бюджетное учреждение культуры Владимирской области «Владимирская областная универсальная научная библиотека им. М. Горького»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131590"/>
            <a:ext cx="511175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i="1" dirty="0"/>
              <a:t>Производителями в день выхода в свет первой партии тиража</a:t>
            </a:r>
            <a:r>
              <a:rPr lang="ru-RU" sz="1600" b="1" i="1" dirty="0"/>
              <a:t> направляется</a:t>
            </a:r>
            <a:r>
              <a:rPr lang="ru-RU" sz="1600" b="1" i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3 обязательных экземпляра периодических печатных изданий </a:t>
            </a:r>
            <a:r>
              <a:rPr lang="ru-RU" sz="1600" b="1" dirty="0"/>
              <a:t>направляются по адресу</a:t>
            </a:r>
            <a:endParaRPr lang="ru-RU" sz="16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139702"/>
            <a:ext cx="2952328" cy="1656184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/>
              <a:t>АДРЕС ДОСТАВКИ</a:t>
            </a:r>
          </a:p>
          <a:p>
            <a:r>
              <a:rPr lang="ru-RU" sz="1600" b="1" dirty="0" smtClean="0"/>
              <a:t>600000</a:t>
            </a:r>
            <a:r>
              <a:rPr lang="ru-RU" sz="1600" b="1" dirty="0"/>
              <a:t>, г.Владимир, ул.Дзержинского, д.3;</a:t>
            </a:r>
            <a:endParaRPr lang="ru-RU" sz="1600" dirty="0"/>
          </a:p>
          <a:p>
            <a:r>
              <a:rPr lang="ru-RU" sz="1600" b="1" dirty="0"/>
              <a:t> </a:t>
            </a:r>
          </a:p>
          <a:p>
            <a:r>
              <a:rPr lang="ru-RU" sz="1000" dirty="0" smtClean="0"/>
              <a:t>Телефоны </a:t>
            </a:r>
            <a:r>
              <a:rPr lang="ru-RU" sz="1000" dirty="0"/>
              <a:t>для справок: (4922) 32-32-02 (доб.132); 32-66-92 – отдел периодических изданий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795886"/>
            <a:ext cx="73803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u="sng" dirty="0"/>
              <a:t>2 обязательных экземпляра</a:t>
            </a:r>
            <a:r>
              <a:rPr lang="ru-RU" sz="1400" i="1" dirty="0"/>
              <a:t> периодических печатных изданий направляются по адресу городской или районной библиотеки Владимирской области (если территория распространения СМИ – город и (или) район Владимирской области)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За нарушение порядка представления обязательного экземпляра периодических печатных изданий </a:t>
            </a:r>
            <a:r>
              <a:rPr lang="ru-RU" b="1" dirty="0"/>
              <a:t>статьей 13.23 </a:t>
            </a:r>
            <a:r>
              <a:rPr lang="ru-RU" b="1" dirty="0" err="1"/>
              <a:t>КоАП</a:t>
            </a:r>
            <a:r>
              <a:rPr lang="ru-RU" b="1" dirty="0"/>
              <a:t> РФ</a:t>
            </a:r>
            <a:r>
              <a:rPr lang="ru-RU" dirty="0"/>
              <a:t> «</a:t>
            </a:r>
            <a:r>
              <a:rPr lang="ru-RU" b="1" dirty="0"/>
              <a:t>Нарушение порядка представления обязательного экземпляра документов, письменных уведомлений, уставов и договоров»</a:t>
            </a:r>
            <a:r>
              <a:rPr lang="ru-RU" dirty="0"/>
              <a:t> предусмотрена административная ответственность в виде штрафа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- на граждан - в размере </a:t>
            </a:r>
            <a:r>
              <a:rPr lang="ru-RU" b="1" dirty="0"/>
              <a:t>от двухсот до пятисот рублей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на должностных лиц </a:t>
            </a:r>
            <a:r>
              <a:rPr lang="ru-RU" dirty="0"/>
              <a:t>- </a:t>
            </a:r>
            <a:r>
              <a:rPr lang="ru-RU" b="1" dirty="0"/>
              <a:t>от одной тысячи до двух тысяч рублей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на юридических лиц </a:t>
            </a:r>
            <a:r>
              <a:rPr lang="ru-RU" dirty="0"/>
              <a:t>- </a:t>
            </a:r>
            <a:r>
              <a:rPr lang="ru-RU" b="1" dirty="0"/>
              <a:t>от десяти тысяч до двадцати тысяч рублей</a:t>
            </a:r>
            <a:r>
              <a:rPr lang="ru-RU" dirty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Пунктом 3 статьи 1 Федерального закона </a:t>
            </a:r>
            <a:r>
              <a:rPr lang="ru-RU" sz="1800" b="1" dirty="0"/>
              <a:t>«О внесении изменений в Федеральный закон «Об обязательном экземпляре документов»</a:t>
            </a:r>
            <a:r>
              <a:rPr lang="ru-RU" sz="1800" dirty="0"/>
              <a:t> </a:t>
            </a:r>
            <a:r>
              <a:rPr lang="ru-RU" sz="1800" b="1" dirty="0"/>
              <a:t>от 03.07.2016 № 278-ФЗ</a:t>
            </a:r>
            <a:r>
              <a:rPr lang="ru-RU" sz="1800" dirty="0"/>
              <a:t> определено понятие «экземпляра печатного издания в электронной форме»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83719"/>
            <a:ext cx="82296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Экземпляр печатного издания в электронной форме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– это электронная копия оригинала-макета с которого осуществлялась печать документа, воспроизводящая информацию, содержащуюся в изданном документе (печатном издании), включая его текст, иллюстрации и все элементы оформления.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Порядок передачи экземпляра печатного издания в электронной форме описан: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Информационное телеграфное агентство России (ИТАР-ТАСС)</a:t>
            </a:r>
            <a:r>
              <a:rPr lang="ru-RU" sz="1600" dirty="0"/>
              <a:t>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на странице в </a:t>
            </a:r>
            <a:r>
              <a:rPr lang="ru-RU" sz="1600" dirty="0"/>
              <a:t>информационно-коммуникационной сети «Интернет» по адресу: </a:t>
            </a:r>
            <a:r>
              <a:rPr lang="en-US" sz="1600" u="sng" dirty="0">
                <a:hlinkClick r:id="rId2"/>
              </a:rPr>
              <a:t>http</a:t>
            </a:r>
            <a:r>
              <a:rPr lang="ru-RU" sz="1600" u="sng" dirty="0">
                <a:hlinkClick r:id="rId2"/>
              </a:rPr>
              <a:t>://</a:t>
            </a:r>
            <a:r>
              <a:rPr lang="en-US" sz="1600" u="sng" dirty="0">
                <a:hlinkClick r:id="rId2"/>
              </a:rPr>
              <a:t>online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 err="1">
                <a:hlinkClick r:id="rId2"/>
              </a:rPr>
              <a:t>bookchamber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 err="1">
                <a:hlinkClick r:id="rId2"/>
              </a:rPr>
              <a:t>ru</a:t>
            </a:r>
            <a:r>
              <a:rPr lang="ru-RU" sz="1600" u="sng" dirty="0">
                <a:hlinkClick r:id="rId2"/>
              </a:rPr>
              <a:t>/</a:t>
            </a:r>
            <a:r>
              <a:rPr lang="en-US" sz="1600" u="sng" dirty="0">
                <a:hlinkClick r:id="rId2"/>
              </a:rPr>
              <a:t>book</a:t>
            </a:r>
            <a:r>
              <a:rPr lang="ru-RU" sz="1600" u="sng" dirty="0">
                <a:hlinkClick r:id="rId2"/>
              </a:rPr>
              <a:t>/</a:t>
            </a:r>
            <a:r>
              <a:rPr lang="en-US" sz="1600" u="sng" dirty="0" err="1">
                <a:hlinkClick r:id="rId2"/>
              </a:rPr>
              <a:t>ru</a:t>
            </a:r>
            <a:r>
              <a:rPr lang="ru-RU" sz="1600" u="sng" dirty="0">
                <a:hlinkClick r:id="rId2"/>
              </a:rPr>
              <a:t>/</a:t>
            </a:r>
            <a:r>
              <a:rPr lang="ru-RU" sz="1600" dirty="0"/>
              <a:t>,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где </a:t>
            </a:r>
            <a:r>
              <a:rPr lang="ru-RU" sz="1600" dirty="0"/>
              <a:t>открыта регистрация личного кабинета для последующей загрузки обязательного экземпляра печатных изданий в электронной форме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</a:t>
            </a:r>
            <a:r>
              <a:rPr lang="ru-RU" sz="1400" b="1" dirty="0"/>
              <a:t>Российскую государственную библиотеку</a:t>
            </a:r>
            <a:r>
              <a:rPr lang="ru-RU" sz="1400" dirty="0"/>
              <a:t> (УИТ «Обязательный экземпляр»)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на странице в </a:t>
            </a:r>
            <a:r>
              <a:rPr lang="ru-RU" sz="1400" dirty="0"/>
              <a:t>информационно-коммуникационной сети «Интернет» по </a:t>
            </a:r>
            <a:r>
              <a:rPr lang="ru-RU" sz="1400" dirty="0" smtClean="0"/>
              <a:t>адресу:</a:t>
            </a:r>
          </a:p>
          <a:p>
            <a:pPr marL="0" indent="0">
              <a:buNone/>
            </a:pPr>
            <a:r>
              <a:rPr lang="en-US" sz="1400" u="sng" dirty="0" smtClean="0">
                <a:hlinkClick r:id="rId3"/>
              </a:rPr>
              <a:t>http</a:t>
            </a:r>
            <a:r>
              <a:rPr lang="ru-RU" sz="1400" u="sng" dirty="0">
                <a:hlinkClick r:id="rId3"/>
              </a:rPr>
              <a:t>://</a:t>
            </a:r>
            <a:r>
              <a:rPr lang="en-US" sz="1400" u="sng" dirty="0" err="1">
                <a:hlinkClick r:id="rId3"/>
              </a:rPr>
              <a:t>oek</a:t>
            </a:r>
            <a:r>
              <a:rPr lang="ru-RU" sz="1400" u="sng" dirty="0">
                <a:hlinkClick r:id="rId3"/>
              </a:rPr>
              <a:t>.</a:t>
            </a:r>
            <a:r>
              <a:rPr lang="en-US" sz="1400" u="sng" dirty="0" err="1">
                <a:hlinkClick r:id="rId3"/>
              </a:rPr>
              <a:t>rsl</a:t>
            </a:r>
            <a:r>
              <a:rPr lang="ru-RU" sz="1400" u="sng" dirty="0">
                <a:hlinkClick r:id="rId3"/>
              </a:rPr>
              <a:t>/</a:t>
            </a:r>
            <a:r>
              <a:rPr lang="en-US" sz="1400" u="sng" dirty="0" err="1">
                <a:hlinkClick r:id="rId3"/>
              </a:rPr>
              <a:t>ru</a:t>
            </a:r>
            <a:r>
              <a:rPr lang="ru-RU" sz="1400" dirty="0" smtClean="0"/>
              <a:t>,</a:t>
            </a:r>
          </a:p>
          <a:p>
            <a:pPr marL="0" indent="0">
              <a:buNone/>
            </a:pPr>
            <a:r>
              <a:rPr lang="ru-RU" sz="1400" dirty="0" smtClean="0"/>
              <a:t>на </a:t>
            </a:r>
            <a:r>
              <a:rPr lang="ru-RU" sz="1400" dirty="0"/>
              <a:t>которой размещена пошаговая информация о передаче обязательного экземпляра периодических печатных изданий в электронной форме. </a:t>
            </a:r>
          </a:p>
          <a:p>
            <a:pPr marL="0" indent="0">
              <a:buNone/>
            </a:pPr>
            <a:r>
              <a:rPr lang="ru-RU" sz="1400" dirty="0"/>
              <a:t>Адрес УИТ «Обязательный экземпляр» - </a:t>
            </a:r>
            <a:r>
              <a:rPr lang="ru-RU" sz="1400" b="1" dirty="0"/>
              <a:t>119019, Москва, Воздвиженка, д.3/5. Телефон для справок: 7(499)557-04-71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700</Words>
  <Application>Microsoft Office PowerPoint</Application>
  <PresentationFormat>Экран (16:9)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Обязательные требования по предоставлению обязательного экземпляра продукции СМИ</vt:lpstr>
      <vt:lpstr>Федеральный закон от 29.12.1994 N 77-ФЗ «Об обязательном экземпляре документов» (ред. от 03.07.2016)</vt:lpstr>
      <vt:lpstr>Федеральное государственное унитарное предприятие «Информационное телеграфное агентство России (ИТАР-ТАСС)»</vt:lpstr>
      <vt:lpstr>Федеральное агентство по печати и массовым коммуникациям (Роспечать)</vt:lpstr>
      <vt:lpstr>Государственное бюджетное учреждение культуры Владимирской области «Владимирская областная универсальная научная библиотека им. М. Горького»</vt:lpstr>
      <vt:lpstr>Слайд 6</vt:lpstr>
      <vt:lpstr>Пунктом 3 статьи 1 Федерального закона «О внесении изменений в Федеральный закон «Об обязательном экземпляре документов» от 03.07.2016 № 278-ФЗ определено понятие «экземпляра печатного издания в электронной форме»</vt:lpstr>
      <vt:lpstr>Порядок передачи экземпляра печатного издания в электронной форме описан:</vt:lpstr>
    </vt:vector>
  </TitlesOfParts>
  <Company>URKN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Обязательные требования по предоставлению обязательного экземпляра продукции СМИ</dc:title>
  <dc:creator>Григорьев</dc:creator>
  <cp:lastModifiedBy>Григорьев</cp:lastModifiedBy>
  <cp:revision>7</cp:revision>
  <dcterms:created xsi:type="dcterms:W3CDTF">2017-11-08T10:00:00Z</dcterms:created>
  <dcterms:modified xsi:type="dcterms:W3CDTF">2017-11-08T12:34:09Z</dcterms:modified>
</cp:coreProperties>
</file>