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98" r:id="rId24"/>
    <p:sldId id="299" r:id="rId25"/>
    <p:sldId id="279" r:id="rId26"/>
    <p:sldId id="282" r:id="rId27"/>
    <p:sldId id="294" r:id="rId28"/>
    <p:sldId id="295" r:id="rId29"/>
    <p:sldId id="296" r:id="rId30"/>
    <p:sldId id="297" r:id="rId31"/>
    <p:sldId id="284" r:id="rId32"/>
    <p:sldId id="285" r:id="rId33"/>
    <p:sldId id="286" r:id="rId34"/>
    <p:sldId id="287" r:id="rId35"/>
    <p:sldId id="288" r:id="rId36"/>
    <p:sldId id="289" r:id="rId37"/>
    <p:sldId id="300" r:id="rId38"/>
    <p:sldId id="290" r:id="rId39"/>
    <p:sldId id="291" r:id="rId4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>
        <p:scale>
          <a:sx n="80" d="100"/>
          <a:sy n="80" d="100"/>
        </p:scale>
        <p:origin x="-608" y="-18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8825121532243377"/>
          <c:w val="0.48489478655269425"/>
          <c:h val="0.633765501968504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"/>
          <c:cat>
            <c:strRef>
              <c:f>Лист1!$A$2:$A$6</c:f>
              <c:strCache>
                <c:ptCount val="5"/>
                <c:pt idx="0">
                  <c:v>•Нарушение установленного законом порядка представления обязательного экземпляра - 16</c:v>
                </c:pt>
                <c:pt idx="1">
                  <c:v>•Невыход средства массовой информации в свет более одного года -  10</c:v>
                </c:pt>
                <c:pt idx="2">
                  <c:v>•Неуведомление об изменении периодичности выпуска и максимального объема средства массовой информации  - 3</c:v>
                </c:pt>
                <c:pt idx="3">
                  <c:v>•Нарушение порядка объявления выходных данных в выпуске средства массовой информации - 3</c:v>
                </c:pt>
                <c:pt idx="4">
                  <c:v>Опубликование в СМИ анонсов массовых зрелищных мероприятий без размещения знака информационной продукции - 3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</c:v>
                </c:pt>
                <c:pt idx="1">
                  <c:v>10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47054003803498962"/>
          <c:y val="0"/>
          <c:w val="0.51133930963786456"/>
          <c:h val="0.97537687597830058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26BA8-4B2D-479A-ADFB-92A547135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042DD-F071-444A-9DAB-F7D52E820B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6392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F92A8-7E5C-48FF-B46A-2A2AF91FDED0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8987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314454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4" y="3714750"/>
            <a:ext cx="9147765" cy="1434066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11000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05983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55857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1100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1100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9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083224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083224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5" y="4805961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4340807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4340807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111000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5" y="4805961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4805961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nro.minjust.ru/NKOForeignAgent.aspx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injust.gov.ru/ru/pages/reestr-nezaregistrirovannyh-obshestvennyh-obedinenij-vypolnyayushih-funkcii-inostrannogo-agenta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injust.gov.ru/ru/documents/7755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ais.rkn.gov.ru/feedbac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699792" y="1437627"/>
            <a:ext cx="5616623" cy="63454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СЕМИНАР ПО ТЕМЕ: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899592" y="2139702"/>
            <a:ext cx="7704856" cy="1512168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Соблюдение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требований законодательства </a:t>
            </a:r>
          </a:p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</a:p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средств массовой информации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465520"/>
            <a:ext cx="6156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СЛУЖБА ПО НАДЗОРУ В СФЕРЕ СВЯЗИ, ИНФОРМАЦИОННЫХ ТЕХНОЛОГИЙ И МАССОВЫХ КОММУНИКАЦИЙ  (РОСКОМНАДЗОР)</a:t>
            </a:r>
          </a:p>
          <a:p>
            <a:pPr algn="ctr"/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РОСКОМНАДЗОРА 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ВЛАДИМИРСКОЙ ОБЛАСТИ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492" y1="49836" x2="50492" y2="49836"/>
                        <a14:foregroundMark x1="33115" y1="62951" x2="33115" y2="6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704" y="-35699"/>
            <a:ext cx="915567" cy="9869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60234" y="4569972"/>
            <a:ext cx="1907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10999"/>
            <a:ext cx="8229600" cy="704669"/>
          </a:xfrm>
        </p:spPr>
        <p:txBody>
          <a:bodyPr>
            <a:normAutofit fontScale="40000" lnSpcReduction="20000"/>
          </a:bodyPr>
          <a:lstStyle/>
          <a:p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Иностранный агент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– это физическое или юридическое лицо, получающее финансирование или имущество от иностранных организаций или граждан, участвующее в политической деятельности в Российской Федерации и действующее в интересах иностранных государств.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465516"/>
            <a:ext cx="7787208" cy="597713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понятия, виды иностранных агентов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31" y="2031690"/>
            <a:ext cx="1790021" cy="226825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8695" tIns="54347" rIns="108695" bIns="54347" anchor="ctr"/>
          <a:lstStyle/>
          <a:p>
            <a:pPr algn="ctr" defTabSz="1086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НКО-</a:t>
            </a:r>
            <a:r>
              <a:rPr lang="ru-RU" sz="1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иноагент</a:t>
            </a:r>
            <a:r>
              <a:rPr lang="ru-RU" sz="1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некоммерческая организация, выполняющая функции иностранного агента</a:t>
            </a:r>
          </a:p>
          <a:p>
            <a:pPr algn="ctr" defTabSz="1086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1086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Федеральный закон от 12.01.1996 № 7-ФЗ </a:t>
            </a:r>
          </a:p>
          <a:p>
            <a:pPr algn="ctr" defTabSz="1086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 некоммерческих организациях»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99795" y="2031690"/>
            <a:ext cx="1790021" cy="226825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8695" tIns="54347" rIns="108695" bIns="54347" anchor="ctr"/>
          <a:lstStyle/>
          <a:p>
            <a:pPr algn="ctr" defTabSz="1086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НОО-</a:t>
            </a:r>
            <a:r>
              <a:rPr lang="ru-RU" sz="1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иноагент</a:t>
            </a:r>
            <a:r>
              <a:rPr lang="ru-RU" sz="1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незарегистрированное общественное объединение, выполняющее функции иностранного агента</a:t>
            </a:r>
          </a:p>
          <a:p>
            <a:pPr algn="ctr" defTabSz="1086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86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Федеральный закон от 19.05.1995 № 82-ФЗ </a:t>
            </a:r>
          </a:p>
          <a:p>
            <a:pPr algn="ctr" defTabSz="1086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«Об общественных объединениях»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32043" y="2031690"/>
            <a:ext cx="1790021" cy="226825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8695" tIns="54347" rIns="108695" bIns="54347" anchor="ctr"/>
          <a:lstStyle/>
          <a:p>
            <a:pPr algn="ctr" defTabSz="1086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Физлицо-</a:t>
            </a:r>
            <a:r>
              <a:rPr lang="ru-RU" sz="1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иноагент</a:t>
            </a:r>
            <a:r>
              <a:rPr lang="ru-RU" sz="1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физическое лицо, выполняющее функции иностранного агента</a:t>
            </a:r>
          </a:p>
          <a:p>
            <a:pPr algn="ctr" defTabSz="1086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86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28.12.2012 № 272-ФЗ </a:t>
            </a:r>
          </a:p>
          <a:p>
            <a:pPr algn="ctr" defTabSz="1086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 мерах воздействия на лиц, причастных к нарушениям основополагающих прав и свобод человека, прав и свобод граждан Российской Федерации»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64291" y="2031690"/>
            <a:ext cx="1790021" cy="226825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8695" tIns="54347" rIns="108695" bIns="54347" anchor="ctr"/>
          <a:lstStyle/>
          <a:p>
            <a:pPr algn="ctr" defTabSz="1086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ИноСМИ-иноагент</a:t>
            </a:r>
            <a:r>
              <a:rPr lang="ru-RU" sz="1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defTabSz="1086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иностранное средство массовой информации, выполняющее функции иностранного агента</a:t>
            </a:r>
          </a:p>
          <a:p>
            <a:pPr algn="ctr" defTabSz="1086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1086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ст. 25.1 Закона Российской Федерации от 27.12.1991 № 2124-1 «О средствах массовой информации»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492" y1="49836" x2="50492" y2="49836"/>
                        <a14:foregroundMark x1="33115" y1="62951" x2="33115" y2="6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704" y="-35699"/>
            <a:ext cx="915567" cy="986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1" y="357504"/>
            <a:ext cx="7725544" cy="55806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Некоммерческие организации, </a:t>
            </a:r>
            <a:b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выполняющие функции иностранного агента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5578" y="843562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Деятельность регулируется Федеральным законом от 12 января 1996 года № 7-ФЗ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«О некоммерческих организациях»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F:\НКО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131"/>
          <a:stretch/>
        </p:blipFill>
        <p:spPr bwMode="auto">
          <a:xfrm>
            <a:off x="899596" y="1581151"/>
            <a:ext cx="4536503" cy="29452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трелка вправо 15"/>
          <p:cNvSpPr/>
          <p:nvPr/>
        </p:nvSpPr>
        <p:spPr>
          <a:xfrm rot="9030924">
            <a:off x="5429044" y="3253894"/>
            <a:ext cx="1464425" cy="3007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49870" y="2283718"/>
            <a:ext cx="3586628" cy="523216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344" tIns="45718" rIns="91344" bIns="45718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Реестр на сайте Минюста по адресу: 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http://unro.minjust.ru/NKOForeignAgent.aspx</a:t>
            </a:r>
            <a:r>
              <a:rPr lang="ru-RU" sz="14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0492" y1="49836" x2="50492" y2="49836"/>
                        <a14:foregroundMark x1="33115" y1="62951" x2="33115" y2="6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704" y="-35699"/>
            <a:ext cx="915567" cy="986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412" y="605776"/>
            <a:ext cx="7859216" cy="47556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Незарегистрированные общественные объединения, выполняющие функции иностранного агента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05328" y="1275606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Деятельность регламентируется Федеральным законом от 19 мая 1995 года № 82-ФЗ «Об общественных объединениях»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F:\НО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89" y="2211710"/>
            <a:ext cx="5301083" cy="19442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84168" y="2211710"/>
            <a:ext cx="2808311" cy="1815878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344" tIns="45718" rIns="91344" bIns="45718" rtlCol="0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Реестр на сайте Минюста по адресу: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3"/>
              </a:rPr>
              <a:t>https://minjust.gov.ru/ru/pages/reestr-nezaregistrirovannyh-obshestvennyh-obedinenij-vypolnyayushih-funkcii-inostrannogo-agenta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0492" y1="49836" x2="50492" y2="49836"/>
                        <a14:foregroundMark x1="33115" y1="62951" x2="33115" y2="6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704" y="-35699"/>
            <a:ext cx="915567" cy="986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7494"/>
            <a:ext cx="8676456" cy="52956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Физические лица, выполняющие </a:t>
            </a:r>
            <a:b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функции иностранного агента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789552"/>
            <a:ext cx="75736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Деятельность попадает под действие Федерального закона от 28 декабря 2012 года № 272-ФЗ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«О мерах воздействия на лиц, причастных к нарушениям основополагающих прав и свобод человека, прав и свобод граждан Российской Федерации»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F:\Безымян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68" y="1635646"/>
            <a:ext cx="4335692" cy="2916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40436" y="1660856"/>
            <a:ext cx="3080035" cy="830993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344" tIns="45718" rIns="91344" bIns="45718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Реестр на сайте Минюста в разделе «Деятельность в сфере некоммерческих организаций»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0492" y1="49836" x2="50492" y2="49836"/>
                        <a14:foregroundMark x1="33115" y1="62951" x2="33115" y2="6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704" y="-35699"/>
            <a:ext cx="915567" cy="986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2774" y="627999"/>
            <a:ext cx="7787208" cy="5835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Иностранные средства массовой информации, выполняющие функции иностранного агента</a:t>
            </a:r>
            <a:r>
              <a:rPr lang="ru-RU" sz="4400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/>
            </a:r>
            <a:br>
              <a:rPr lang="ru-RU" sz="4400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5" y="1059586"/>
            <a:ext cx="72728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Деятельность регулируется ст. 25.1 Закона Российской Федерации от 27.12.1991 № 2124-1 «О средствах массовой информации»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7654"/>
            <a:ext cx="4981132" cy="272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16252" y="1707654"/>
            <a:ext cx="2664294" cy="1107992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344" tIns="45718" rIns="91344" bIns="45718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Реестр на сайте Минюста по адресу: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https://minjust.gov.ru/ru/documents/7755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/#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0492" y1="49836" x2="50492" y2="49836"/>
                        <a14:foregroundMark x1="33115" y1="62951" x2="33115" y2="6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704" y="-35699"/>
            <a:ext cx="915567" cy="986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86970" y="789552"/>
            <a:ext cx="7699829" cy="1638182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Иностранные средства массовой информации, выполняющие функции иностранного агента –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иностранные средства массовой информации, которые получают денежные средства или иное имущество от иностранных государств, их государственных органов, международных и иностранных организаций, иностранных граждан, лиц без гражданства либо уполномоченных ими лиц или от российских юридических лиц, получающих денежные средства или иное имущество от указанных источников.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715766"/>
            <a:ext cx="4226167" cy="338550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344" tIns="45718" rIns="91344" bIns="45718" rtlCol="0">
            <a:spAutoFit/>
          </a:bodyPr>
          <a:lstStyle/>
          <a:p>
            <a:pPr algn="ctr"/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ИноСМИ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-иноагенты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03781" y="3529247"/>
            <a:ext cx="2114550" cy="5572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Юридические лица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58623" y="3529247"/>
            <a:ext cx="2114550" cy="5572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45489" y="3529247"/>
            <a:ext cx="2114550" cy="5572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Физические лица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4635070" y="3209381"/>
            <a:ext cx="135387" cy="2495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771800" y="3209382"/>
            <a:ext cx="133636" cy="249517"/>
          </a:xfrm>
          <a:prstGeom prst="downArrow">
            <a:avLst>
              <a:gd name="adj1" fmla="val 50000"/>
              <a:gd name="adj2" fmla="val 445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 flipH="1">
            <a:off x="6444207" y="3208674"/>
            <a:ext cx="144016" cy="2495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492" y1="49836" x2="50492" y2="49836"/>
                        <a14:foregroundMark x1="33115" y1="62951" x2="33115" y2="6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704" y="-35699"/>
            <a:ext cx="915567" cy="986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555526"/>
            <a:ext cx="7488832" cy="85725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Пример маркировки в СМИ при упоминании и </a:t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распространении сообщений и материалов </a:t>
            </a:r>
            <a:r>
              <a:rPr lang="ru-RU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иноагентов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(НКО, НОО, </a:t>
            </a:r>
            <a:r>
              <a:rPr lang="ru-RU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физлиц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, выполняющих функции </a:t>
            </a:r>
            <a:r>
              <a:rPr lang="ru-RU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иноагентов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71" y="1509881"/>
            <a:ext cx="4189629" cy="1111622"/>
          </a:xfrm>
          <a:prstGeom prst="rect">
            <a:avLst/>
          </a:prstGeom>
        </p:spPr>
      </p:pic>
      <p:pic>
        <p:nvPicPr>
          <p:cNvPr id="12" name="Picture 2" descr="F:\Профилактика ТЕРОВ\Хабаровск\Вебинар\левада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53748"/>
            <a:ext cx="4405654" cy="1242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Галочка картинки, стоковые фото Галочка | Depositphotos">
            <a:extLst>
              <a:ext uri="{FF2B5EF4-FFF2-40B4-BE49-F238E27FC236}">
                <a16:creationId xmlns="" xmlns:a16="http://schemas.microsoft.com/office/drawing/2014/main" id="{EF19CA9F-B65F-4CA6-8AE2-15EC3E119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03397"/>
            <a:ext cx="576064" cy="720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45189"/>
            <a:ext cx="3678319" cy="1836204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754924"/>
            <a:ext cx="720080" cy="61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0492" y1="49836" x2="50492" y2="49836"/>
                        <a14:foregroundMark x1="33115" y1="62951" x2="33115" y2="6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704" y="-35699"/>
            <a:ext cx="915567" cy="986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459" y="1522283"/>
            <a:ext cx="229356" cy="307773"/>
          </a:xfrm>
          <a:prstGeom prst="rect">
            <a:avLst/>
          </a:prstGeom>
          <a:noFill/>
          <a:effectLst/>
        </p:spPr>
        <p:txBody>
          <a:bodyPr wrap="none" lIns="91344" tIns="45718" rIns="91344" bIns="45718" rtlCol="0">
            <a:spAutoFit/>
          </a:bodyPr>
          <a:lstStyle/>
          <a:p>
            <a:r>
              <a:rPr lang="en-US" sz="14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5873" y="339502"/>
            <a:ext cx="7448549" cy="707882"/>
          </a:xfrm>
          <a:prstGeom prst="rect">
            <a:avLst/>
          </a:prstGeom>
          <a:solidFill>
            <a:schemeClr val="bg1"/>
          </a:solidFill>
          <a:ln/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344" tIns="45718" rIns="91344" bIns="45718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маркировки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СМИ при распространении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сообщений и материалов </a:t>
            </a:r>
            <a:r>
              <a:rPr 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ноСМИ-иноагентов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4099" name="Picture 3" descr="F:\Fotoram.i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79" y="1643464"/>
            <a:ext cx="2332628" cy="28248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F:\Fotoram.i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63" y="1643464"/>
            <a:ext cx="2332628" cy="28248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блачко с текстом: овальное 4">
            <a:extLst>
              <a:ext uri="{FF2B5EF4-FFF2-40B4-BE49-F238E27FC236}">
                <a16:creationId xmlns:a16="http://schemas.microsoft.com/office/drawing/2014/main" xmlns="" id="{FDE45366-CEFF-4766-9E6F-DEE7A50B45BB}"/>
              </a:ext>
            </a:extLst>
          </p:cNvPr>
          <p:cNvSpPr/>
          <p:nvPr/>
        </p:nvSpPr>
        <p:spPr>
          <a:xfrm>
            <a:off x="2344735" y="1419622"/>
            <a:ext cx="2227265" cy="1177762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0581" tIns="85289" rIns="170581" bIns="85289" rtlCol="0" anchor="ctr"/>
          <a:lstStyle/>
          <a:p>
            <a:pPr algn="ctr" defTabSz="1705809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«Цветкова Юлия Владимировна опубликовала…»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блачко с текстом: овальное 4">
            <a:extLst>
              <a:ext uri="{FF2B5EF4-FFF2-40B4-BE49-F238E27FC236}">
                <a16:creationId xmlns:a16="http://schemas.microsoft.com/office/drawing/2014/main" xmlns="" id="{FDE45366-CEFF-4766-9E6F-DEE7A50B45BB}"/>
              </a:ext>
            </a:extLst>
          </p:cNvPr>
          <p:cNvSpPr/>
          <p:nvPr/>
        </p:nvSpPr>
        <p:spPr>
          <a:xfrm>
            <a:off x="6440485" y="1347614"/>
            <a:ext cx="2235972" cy="124977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0581" tIns="85289" rIns="170581" bIns="85289" rtlCol="0" anchor="ctr"/>
          <a:lstStyle/>
          <a:p>
            <a:pPr algn="ctr" defTabSz="1705809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«Цветкова Юлия Владимировна опубликовала…»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43608" y="2859782"/>
            <a:ext cx="3289958" cy="1087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43608" y="2855705"/>
            <a:ext cx="32502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Данное сообщение (материал) создано и (или) распространено иностранным средством массовой информации, выполняющим функции иностранного агента</a:t>
            </a:r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" descr="Галочка картинки, стоковые фото Галочка | Depositphotos">
            <a:extLst>
              <a:ext uri="{FF2B5EF4-FFF2-40B4-BE49-F238E27FC236}">
                <a16:creationId xmlns:a16="http://schemas.microsoft.com/office/drawing/2014/main" xmlns="" id="{EF19CA9F-B65F-4CA6-8AE2-15EC3E119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12510"/>
            <a:ext cx="739005" cy="7390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Alexander Ivanov (ivanovalexander59) — профиль | Pinterest">
            <a:extLst>
              <a:ext uri="{FF2B5EF4-FFF2-40B4-BE49-F238E27FC236}">
                <a16:creationId xmlns:a16="http://schemas.microsoft.com/office/drawing/2014/main" xmlns="" id="{6F67E7A9-98E7-4B40-A2F4-DA10F3535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6" y="4011218"/>
            <a:ext cx="720802" cy="6233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6507507" y="2931790"/>
            <a:ext cx="2220214" cy="7455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34914" y="3055907"/>
            <a:ext cx="21928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Отсутствует маркировка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0492" y1="49836" x2="50492" y2="49836"/>
                        <a14:foregroundMark x1="33115" y1="62951" x2="33115" y2="6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704" y="-35699"/>
            <a:ext cx="915567" cy="9869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986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1557337"/>
            <a:ext cx="626469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За нарушение требований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2.1, 2.2, 2.3, 2.4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статьи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13.15 КоАП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предусмотрены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штрафы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физических лиц –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от 2 тысяч до 2,5 тысяч рублей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должностных лиц 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 4 тысяч до 5 тысяч рублей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юридических лиц –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от 40 тысяч до 50 тысяч рублей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39652" y="747941"/>
            <a:ext cx="6480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Административная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ответственность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492" y1="49836" x2="50492" y2="49836"/>
                        <a14:foregroundMark x1="33115" y1="62951" x2="33115" y2="6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704" y="-35699"/>
            <a:ext cx="915567" cy="9869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374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6972" y="1347615"/>
            <a:ext cx="74014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продукции СМИ,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направленной на профилактику и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экстремистских проявлений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418939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Кивленок Илья Евгеньевич- 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специалист-эксперт отдела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и надзора в сфере массовых коммуникаций</a:t>
            </a: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492" y1="49836" x2="50492" y2="49836"/>
                        <a14:foregroundMark x1="33115" y1="62951" x2="33115" y2="6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704" y="-35699"/>
            <a:ext cx="915567" cy="986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51620" y="457782"/>
            <a:ext cx="68407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Недопущение случаев публикации в материалах информации о способах, методах изготовления и использования, а также местах приобретения наркотических средств, психотропных веществ и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прекурсоров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новых потенциально опасных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психоактивных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веществ, о способах и местах культивирования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наркосодержащих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растений, пропаганды их использования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03550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Новиков Александр Евгеньевич- 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специалист-эксперт отдела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и надзора в сфере массовых коммуникаций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492" y1="49836" x2="50492" y2="49836"/>
                        <a14:foregroundMark x1="33115" y1="62951" x2="33115" y2="6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704" y="-35699"/>
            <a:ext cx="915567" cy="986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1835695" y="466503"/>
            <a:ext cx="5760639" cy="46309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Перечень нормативно-правовых акт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ов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Объект 6"/>
          <p:cNvSpPr txBox="1">
            <a:spLocks/>
          </p:cNvSpPr>
          <p:nvPr/>
        </p:nvSpPr>
        <p:spPr>
          <a:xfrm>
            <a:off x="683568" y="1059582"/>
            <a:ext cx="5976664" cy="12961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marR="0" lvl="8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Федеральный закон от 25.07.2002 № 114-ФЗ </a:t>
            </a:r>
          </a:p>
          <a:p>
            <a:pPr marL="0" marR="0" lvl="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«О противодействии экстремистской деятельности»;</a:t>
            </a:r>
          </a:p>
          <a:p>
            <a:pPr marL="285750" lvl="8" indent="-285750"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Закона Российской Федерации от 27.12.1991 № 2124-1 </a:t>
            </a:r>
          </a:p>
          <a:p>
            <a:pPr marL="0" lvl="8">
              <a:buClr>
                <a:schemeClr val="accent3"/>
              </a:buCl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«О средствах массовой информации».</a:t>
            </a:r>
          </a:p>
          <a:p>
            <a:pPr marL="0" lvl="8">
              <a:buClr>
                <a:schemeClr val="accent3"/>
              </a:buCl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876" y="987574"/>
            <a:ext cx="1890210" cy="1242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5"/>
          <p:cNvSpPr txBox="1">
            <a:spLocks/>
          </p:cNvSpPr>
          <p:nvPr/>
        </p:nvSpPr>
        <p:spPr>
          <a:xfrm>
            <a:off x="1331640" y="2571750"/>
            <a:ext cx="6408712" cy="2331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Обязательные требования</a:t>
            </a:r>
          </a:p>
          <a:p>
            <a:pPr marL="342900" indent="-342900" algn="l">
              <a:buClr>
                <a:schemeClr val="accent3"/>
              </a:buCl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Экстремистская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(экстремизм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l">
              <a:buClr>
                <a:schemeClr val="accent3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Экстремистские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материалы</a:t>
            </a:r>
          </a:p>
          <a:p>
            <a:pPr marL="342900" indent="-342900" algn="l">
              <a:buClr>
                <a:schemeClr val="accent3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Федеральный список экстремистских материалов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Clr>
                <a:schemeClr val="accent3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Административная ответственность </a:t>
            </a:r>
          </a:p>
          <a:p>
            <a:endParaRPr lang="ru-RU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0492" y1="49836" x2="50492" y2="49836"/>
                        <a14:foregroundMark x1="33115" y1="62951" x2="33115" y2="6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704" y="-35699"/>
            <a:ext cx="915567" cy="986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1211053" y="270169"/>
            <a:ext cx="7059487" cy="58250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Экстремистская деятельность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940537"/>
            <a:ext cx="6061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……публичное оправдание терроризма и иная террористическая деятельность……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480" y="1851670"/>
            <a:ext cx="3964631" cy="23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0492" y1="49836" x2="50492" y2="49836"/>
                        <a14:foregroundMark x1="33115" y1="62951" x2="33115" y2="6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704" y="-35699"/>
            <a:ext cx="915567" cy="986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1147924" y="226134"/>
            <a:ext cx="6520420" cy="3896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Экстремистские материалы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789552"/>
            <a:ext cx="662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предназначенные для обнародования документы либо информация на иных носителях, призывающие к осуществлению экстремистской деятельности либо обосновывающие или оправдывающие необходимость осуществления такой деятельности</a:t>
            </a:r>
          </a:p>
        </p:txBody>
      </p:sp>
      <p:pic>
        <p:nvPicPr>
          <p:cNvPr id="4" name="Рисунок 3" descr="Сотрудники прокуратуры г. Саратова разъяснили, что такое экстремистские  материалы | «Панорама Саратова»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139702"/>
            <a:ext cx="3456383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0492" y1="49836" x2="50492" y2="49836"/>
                        <a14:foregroundMark x1="33115" y1="62951" x2="33115" y2="6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704" y="-35699"/>
            <a:ext cx="915567" cy="986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339502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Федеральный список экстремистских материалов 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492" y1="49836" x2="50492" y2="49836"/>
                        <a14:foregroundMark x1="33115" y1="62951" x2="33115" y2="6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704" y="-35699"/>
            <a:ext cx="915567" cy="986967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6361" r="1696" b="3663"/>
          <a:stretch/>
        </p:blipFill>
        <p:spPr>
          <a:xfrm>
            <a:off x="1835696" y="843558"/>
            <a:ext cx="5653216" cy="372341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7494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 маркировки в СМИ при упоминании экстремистских организаций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33882" y="1203598"/>
            <a:ext cx="2228102" cy="2912929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«Экстремистская организация»*</a:t>
            </a:r>
          </a:p>
          <a:p>
            <a:pPr algn="ctr"/>
            <a:endParaRPr lang="ru-RU" sz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13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1013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1013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1013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*Деятельность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запрещена на территории РФ</a:t>
            </a:r>
          </a:p>
          <a:p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(ссылка/сноска присутствует)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1203598"/>
            <a:ext cx="2247080" cy="2952328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«Экстремистская </a:t>
            </a:r>
            <a:r>
              <a:rPr lang="ru-RU" sz="135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организация»</a:t>
            </a:r>
          </a:p>
          <a:p>
            <a:pPr algn="ctr"/>
            <a:endParaRPr lang="ru-RU" sz="1013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1013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1013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1013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1013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(ссылка/сноска отсутствует)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1013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1013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13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Галочка картинки, стоковые фото Галочка | Depositphotos">
            <a:extLst>
              <a:ext uri="{FF2B5EF4-FFF2-40B4-BE49-F238E27FC236}">
                <a16:creationId xmlns:a16="http://schemas.microsoft.com/office/drawing/2014/main" xmlns="" id="{EF19CA9F-B65F-4CA6-8AE2-15EC3E119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47814"/>
            <a:ext cx="739005" cy="7390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lexander Ivanov (ivanovalexander59) — профиль | Pinterest">
            <a:extLst>
              <a:ext uri="{FF2B5EF4-FFF2-40B4-BE49-F238E27FC236}">
                <a16:creationId xmlns:a16="http://schemas.microsoft.com/office/drawing/2014/main" xmlns="" id="{6F67E7A9-98E7-4B40-A2F4-DA10F3535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219822"/>
            <a:ext cx="720802" cy="6233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0492" y1="49836" x2="50492" y2="49836"/>
                        <a14:foregroundMark x1="33115" y1="62951" x2="33115" y2="6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704" y="-35699"/>
            <a:ext cx="915567" cy="98696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5026"/>
            <a:ext cx="6120680" cy="605445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6972" y="810926"/>
            <a:ext cx="7411796" cy="1184760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ru-RU" sz="16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нарушение требований части 2 статьи 13.15 КоАП РФ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физических лиц от 2000 до 2500 руб.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должностных лиц от 4000 до 5000 руб.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юридических лиц от 40 000 до 50 000 руб.</a:t>
            </a:r>
          </a:p>
        </p:txBody>
      </p:sp>
      <p:sp>
        <p:nvSpPr>
          <p:cNvPr id="5" name="Содержимое 1"/>
          <p:cNvSpPr txBox="1">
            <a:spLocks/>
          </p:cNvSpPr>
          <p:nvPr/>
        </p:nvSpPr>
        <p:spPr>
          <a:xfrm>
            <a:off x="986972" y="1923678"/>
            <a:ext cx="7041412" cy="12241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нарушение требований части 4 статьи 13.41 КоАП РФ</a:t>
            </a:r>
            <a:endParaRPr lang="ru-RU" sz="1600" dirty="0" smtClean="0"/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физических лиц от 100 000 до 200 000 руб.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должностных лиц от 400 000 до 800 000 руб.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юридических лиц от 3 млн. до 8 млн. руб.</a:t>
            </a:r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8" name="Содержимое 1"/>
          <p:cNvSpPr txBox="1">
            <a:spLocks/>
          </p:cNvSpPr>
          <p:nvPr/>
        </p:nvSpPr>
        <p:spPr>
          <a:xfrm>
            <a:off x="986972" y="3219822"/>
            <a:ext cx="7833499" cy="1368152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19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нарушение требований статьи 20.29 КоАП РФ</a:t>
            </a:r>
          </a:p>
          <a:p>
            <a:pPr>
              <a:buFont typeface="Arial" pitchFamily="34" charset="0"/>
              <a:buChar char="•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на граждан от 1000 до 3000  руб. либо административный арест на срок до 15 суток</a:t>
            </a:r>
          </a:p>
          <a:p>
            <a:pPr>
              <a:buFont typeface="Arial" pitchFamily="34" charset="0"/>
              <a:buChar char="•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на должностных лиц от 2000 до 5000 руб.</a:t>
            </a:r>
          </a:p>
          <a:p>
            <a:pPr>
              <a:buFont typeface="Arial" pitchFamily="34" charset="0"/>
              <a:buChar char="•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на юридических лиц от 100 000 руб. до 1 млн. руб. либо приостановление на до 90 суток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492" y1="49836" x2="50492" y2="49836"/>
                        <a14:foregroundMark x1="33115" y1="62951" x2="33115" y2="6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704" y="-35699"/>
            <a:ext cx="915567" cy="986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887222"/>
            <a:ext cx="6480720" cy="244827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Ответственность за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неудаление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владельцем сайта или информационного ресурса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сети «Интернет»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запрещенной к распростран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ению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553075" y="3912394"/>
            <a:ext cx="3590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                         </a:t>
            </a:r>
            <a:r>
              <a:rPr lang="ru-RU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Докладчик</a:t>
            </a:r>
            <a:r>
              <a:rPr lang="ru-RU" sz="1400" dirty="0"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Григорьев Сергей Анатольевич- 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инспектор по контролю выполнения поручений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492" y1="49836" x2="50492" y2="49836"/>
                        <a14:foregroundMark x1="33115" y1="62951" x2="33115" y2="6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704" y="-35699"/>
            <a:ext cx="915567" cy="986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1087" y="101509"/>
            <a:ext cx="678294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0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ЕДИНЫЙ РЕЕСТР ЗАПРЕЩЕННОЙ ИНФОРМАЦИИ</a:t>
            </a:r>
          </a:p>
          <a:p>
            <a:pPr algn="ctr" defTabSz="0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Статьи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15.1, 15.1-1, 15.1-2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Федерального №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149-ФЗ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6874" y="843558"/>
            <a:ext cx="1513056" cy="377403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Статья 15.1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6610372-E8DD-4884-A962-99FB7F54F501}"/>
              </a:ext>
            </a:extLst>
          </p:cNvPr>
          <p:cNvSpPr txBox="1"/>
          <p:nvPr/>
        </p:nvSpPr>
        <p:spPr>
          <a:xfrm>
            <a:off x="1907704" y="781630"/>
            <a:ext cx="712879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0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Решения о признании информации запрещенной в досудебном порядке (по обращениям на электронную форму обратной связи на сайте </a:t>
            </a:r>
            <a:r>
              <a:rPr lang="ru-RU" sz="11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ru-RU" sz="1100" u="sng" dirty="0">
                <a:latin typeface="Times New Roman" pitchFamily="18" charset="0"/>
                <a:cs typeface="Times New Roman" pitchFamily="18" charset="0"/>
                <a:hlinkClick r:id="rId3"/>
              </a:rPr>
              <a:t>://eais.rkn.gov.ru/feedback</a:t>
            </a:r>
            <a:r>
              <a:rPr lang="ru-RU" sz="11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) принимают: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9877303-4CB5-4A3F-BA6D-958B2A716299}"/>
              </a:ext>
            </a:extLst>
          </p:cNvPr>
          <p:cNvSpPr/>
          <p:nvPr/>
        </p:nvSpPr>
        <p:spPr>
          <a:xfrm>
            <a:off x="2417455" y="3708501"/>
            <a:ext cx="56829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0"/>
            <a:r>
              <a:rPr lang="ru-RU" sz="1200" dirty="0" smtClean="0">
                <a:latin typeface="Times New Roman" pitchFamily="18" charset="0"/>
                <a:cs typeface="Times New Roman" pitchFamily="18" charset="0"/>
                <a:sym typeface="DINCondensedC" charset="0"/>
              </a:rPr>
              <a:t>Также информация признается запрещенной решением суда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8120" y="3944528"/>
            <a:ext cx="1545210" cy="329302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Статья 15.1-1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6610372-E8DD-4884-A962-99FB7F54F501}"/>
              </a:ext>
            </a:extLst>
          </p:cNvPr>
          <p:cNvSpPr txBox="1"/>
          <p:nvPr/>
        </p:nvSpPr>
        <p:spPr>
          <a:xfrm>
            <a:off x="1907705" y="3939902"/>
            <a:ext cx="723629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0"/>
            <a:r>
              <a:rPr lang="ru-RU" sz="1100" dirty="0" smtClean="0">
                <a:latin typeface="Arial Narrow" panose="020B0606020202030204" pitchFamily="34" charset="0"/>
              </a:rPr>
              <a:t>Решения о признании информации запрещенной(оскорбление государства, государственных органов и государственных символов РФ) принимает Генеральная прокуратура РФ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xmlns="" id="{986C8E82-C7C0-402B-B842-DE8A44AB2035}"/>
              </a:ext>
            </a:extLst>
          </p:cNvPr>
          <p:cNvSpPr>
            <a:spLocks/>
          </p:cNvSpPr>
          <p:nvPr/>
        </p:nvSpPr>
        <p:spPr bwMode="auto">
          <a:xfrm>
            <a:off x="4651636" y="2026528"/>
            <a:ext cx="2425418" cy="15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ru-RU" sz="900" dirty="0" err="1" smtClean="0">
                <a:latin typeface="Times New Roman" pitchFamily="18" charset="0"/>
                <a:ea typeface="DINCondensedC" charset="0"/>
                <a:cs typeface="Times New Roman" pitchFamily="18" charset="0"/>
                <a:sym typeface="DINCondensedC" charset="0"/>
              </a:rPr>
              <a:t>Онлайн-торговля</a:t>
            </a:r>
            <a:r>
              <a:rPr lang="ru-RU" sz="900" dirty="0" smtClean="0">
                <a:latin typeface="Times New Roman" pitchFamily="18" charset="0"/>
                <a:ea typeface="DINCondensedC" charset="0"/>
                <a:cs typeface="Times New Roman" pitchFamily="18" charset="0"/>
                <a:sym typeface="DINCondensedC" charset="0"/>
              </a:rPr>
              <a:t> алкогольной продукцией</a:t>
            </a:r>
            <a:endParaRPr lang="en-US" sz="900" dirty="0">
              <a:latin typeface="Times New Roman" pitchFamily="18" charset="0"/>
              <a:ea typeface="DINCondensedC" charset="0"/>
              <a:cs typeface="Times New Roman" pitchFamily="18" charset="0"/>
              <a:sym typeface="DINCondensedC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2BD51E36-3D0A-4231-82B6-2D15A22639E7}"/>
              </a:ext>
            </a:extLst>
          </p:cNvPr>
          <p:cNvGrpSpPr/>
          <p:nvPr/>
        </p:nvGrpSpPr>
        <p:grpSpPr>
          <a:xfrm>
            <a:off x="4416429" y="1220961"/>
            <a:ext cx="158153" cy="141485"/>
            <a:chOff x="5381150" y="2002767"/>
            <a:chExt cx="487694" cy="459695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9B3BD396-7FE8-40EA-943C-F2839CC5E00D}"/>
                </a:ext>
              </a:extLst>
            </p:cNvPr>
            <p:cNvSpPr/>
            <p:nvPr/>
          </p:nvSpPr>
          <p:spPr>
            <a:xfrm rot="16200000">
              <a:off x="5453585" y="2071373"/>
              <a:ext cx="181542" cy="326412"/>
            </a:xfrm>
            <a:prstGeom prst="rect">
              <a:avLst/>
            </a:prstGeom>
            <a:solidFill>
              <a:srgbClr val="1D70B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Равнобедренный треугольник 10">
              <a:extLst>
                <a:ext uri="{FF2B5EF4-FFF2-40B4-BE49-F238E27FC236}">
                  <a16:creationId xmlns:a16="http://schemas.microsoft.com/office/drawing/2014/main" xmlns="" id="{057BCC80-C28A-461F-9BDC-514D81DE6C29}"/>
                </a:ext>
              </a:extLst>
            </p:cNvPr>
            <p:cNvSpPr/>
            <p:nvPr/>
          </p:nvSpPr>
          <p:spPr>
            <a:xfrm rot="5400000">
              <a:off x="5519361" y="2112980"/>
              <a:ext cx="459695" cy="239270"/>
            </a:xfrm>
            <a:prstGeom prst="triangle">
              <a:avLst/>
            </a:prstGeom>
            <a:solidFill>
              <a:srgbClr val="15FEE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Rectangle 4">
            <a:extLst>
              <a:ext uri="{FF2B5EF4-FFF2-40B4-BE49-F238E27FC236}">
                <a16:creationId xmlns:a16="http://schemas.microsoft.com/office/drawing/2014/main" xmlns="" id="{BB30792F-4CCA-40F6-BEDB-2A29527E9751}"/>
              </a:ext>
            </a:extLst>
          </p:cNvPr>
          <p:cNvSpPr>
            <a:spLocks/>
          </p:cNvSpPr>
          <p:nvPr/>
        </p:nvSpPr>
        <p:spPr bwMode="auto">
          <a:xfrm>
            <a:off x="3096847" y="1163755"/>
            <a:ext cx="1223663" cy="27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90000"/>
              </a:lnSpc>
            </a:pPr>
            <a:r>
              <a:rPr lang="en-US" sz="900" dirty="0" smtClean="0">
                <a:latin typeface="Times New Roman" pitchFamily="18" charset="0"/>
                <a:ea typeface="ヒラギノ角ゴ ProN W3" charset="0"/>
                <a:cs typeface="Times New Roman" pitchFamily="18" charset="0"/>
                <a:sym typeface="DINCondensedC" charset="0"/>
              </a:rPr>
              <a:t>Р</a:t>
            </a:r>
            <a:r>
              <a:rPr lang="ru-RU" sz="900" dirty="0" err="1" smtClean="0">
                <a:latin typeface="Times New Roman" pitchFamily="18" charset="0"/>
                <a:ea typeface="ヒラギノ角ゴ ProN W3" charset="0"/>
                <a:cs typeface="Times New Roman" pitchFamily="18" charset="0"/>
                <a:sym typeface="DINCondensedC" charset="0"/>
              </a:rPr>
              <a:t>оскомнадзор</a:t>
            </a:r>
            <a:endParaRPr lang="en-US" sz="900" dirty="0">
              <a:latin typeface="Times New Roman" pitchFamily="18" charset="0"/>
              <a:ea typeface="ヒラギノ角ゴ ProN W3" charset="0"/>
              <a:cs typeface="Times New Roman" pitchFamily="18" charset="0"/>
              <a:sym typeface="DINCondensedC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xmlns="" id="{D0B877A5-1F6E-4064-89A4-F8E3101D52B2}"/>
              </a:ext>
            </a:extLst>
          </p:cNvPr>
          <p:cNvSpPr>
            <a:spLocks/>
          </p:cNvSpPr>
          <p:nvPr/>
        </p:nvSpPr>
        <p:spPr bwMode="auto">
          <a:xfrm>
            <a:off x="4640747" y="1153805"/>
            <a:ext cx="4468522" cy="25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ru-RU" sz="900" dirty="0" smtClean="0">
                <a:latin typeface="Times New Roman" pitchFamily="18" charset="0"/>
                <a:ea typeface="DINCondensedC" charset="0"/>
                <a:cs typeface="Times New Roman" pitchFamily="18" charset="0"/>
                <a:sym typeface="DINCondensedC" charset="0"/>
              </a:rPr>
              <a:t>Детская порнография</a:t>
            </a:r>
            <a:endParaRPr lang="ru-RU" sz="900" dirty="0">
              <a:latin typeface="Times New Roman" pitchFamily="18" charset="0"/>
              <a:ea typeface="DINCondensedC" charset="0"/>
              <a:cs typeface="Times New Roman" pitchFamily="18" charset="0"/>
              <a:sym typeface="DINCondensedC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xmlns="" id="{B8C885A0-CD62-44A8-A7AE-0DCB225D1007}"/>
              </a:ext>
            </a:extLst>
          </p:cNvPr>
          <p:cNvSpPr>
            <a:spLocks/>
          </p:cNvSpPr>
          <p:nvPr/>
        </p:nvSpPr>
        <p:spPr bwMode="auto">
          <a:xfrm>
            <a:off x="3096848" y="1425550"/>
            <a:ext cx="1222229" cy="16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90000"/>
              </a:lnSpc>
            </a:pPr>
            <a:r>
              <a:rPr lang="ru-RU" sz="900" dirty="0">
                <a:latin typeface="Times New Roman" pitchFamily="18" charset="0"/>
                <a:ea typeface="ヒラギノ角ゴ ProN W3" charset="0"/>
                <a:cs typeface="Times New Roman" pitchFamily="18" charset="0"/>
                <a:sym typeface="DINCondensedC" charset="0"/>
              </a:rPr>
              <a:t>МВД </a:t>
            </a:r>
            <a:r>
              <a:rPr lang="ru-RU" sz="900" dirty="0" smtClean="0">
                <a:latin typeface="Times New Roman" pitchFamily="18" charset="0"/>
                <a:ea typeface="ヒラギノ角ゴ ProN W3" charset="0"/>
                <a:cs typeface="Times New Roman" pitchFamily="18" charset="0"/>
                <a:sym typeface="DINCondensedC" charset="0"/>
              </a:rPr>
              <a:t>России</a:t>
            </a:r>
            <a:endParaRPr lang="en-US" sz="900" dirty="0">
              <a:latin typeface="Times New Roman" pitchFamily="18" charset="0"/>
              <a:ea typeface="ヒラギノ角ゴ ProN W3" charset="0"/>
              <a:cs typeface="Times New Roman" pitchFamily="18" charset="0"/>
              <a:sym typeface="DINCondensedC" charset="0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2BD51E36-3D0A-4231-82B6-2D15A22639E7}"/>
              </a:ext>
            </a:extLst>
          </p:cNvPr>
          <p:cNvGrpSpPr/>
          <p:nvPr/>
        </p:nvGrpSpPr>
        <p:grpSpPr>
          <a:xfrm>
            <a:off x="4415961" y="1437414"/>
            <a:ext cx="158153" cy="141485"/>
            <a:chOff x="5381150" y="2002767"/>
            <a:chExt cx="487694" cy="459695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9B3BD396-7FE8-40EA-943C-F2839CC5E00D}"/>
                </a:ext>
              </a:extLst>
            </p:cNvPr>
            <p:cNvSpPr/>
            <p:nvPr/>
          </p:nvSpPr>
          <p:spPr>
            <a:xfrm rot="16200000">
              <a:off x="5453585" y="2071373"/>
              <a:ext cx="181542" cy="326412"/>
            </a:xfrm>
            <a:prstGeom prst="rect">
              <a:avLst/>
            </a:prstGeom>
            <a:solidFill>
              <a:srgbClr val="1D70B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Равнобедренный треугольник 16">
              <a:extLst>
                <a:ext uri="{FF2B5EF4-FFF2-40B4-BE49-F238E27FC236}">
                  <a16:creationId xmlns:a16="http://schemas.microsoft.com/office/drawing/2014/main" xmlns="" id="{057BCC80-C28A-461F-9BDC-514D81DE6C29}"/>
                </a:ext>
              </a:extLst>
            </p:cNvPr>
            <p:cNvSpPr/>
            <p:nvPr/>
          </p:nvSpPr>
          <p:spPr>
            <a:xfrm rot="5400000">
              <a:off x="5519361" y="2112980"/>
              <a:ext cx="459695" cy="239270"/>
            </a:xfrm>
            <a:prstGeom prst="triangle">
              <a:avLst/>
            </a:prstGeom>
            <a:solidFill>
              <a:srgbClr val="15FEE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Rectangle 7">
            <a:extLst>
              <a:ext uri="{FF2B5EF4-FFF2-40B4-BE49-F238E27FC236}">
                <a16:creationId xmlns:a16="http://schemas.microsoft.com/office/drawing/2014/main" xmlns="" id="{9B9C76AF-6897-4C7B-B026-5518EECA0CE9}"/>
              </a:ext>
            </a:extLst>
          </p:cNvPr>
          <p:cNvSpPr>
            <a:spLocks/>
          </p:cNvSpPr>
          <p:nvPr/>
        </p:nvSpPr>
        <p:spPr bwMode="auto">
          <a:xfrm>
            <a:off x="4640747" y="1429006"/>
            <a:ext cx="877940" cy="15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900" dirty="0" smtClean="0">
                <a:latin typeface="Times New Roman" pitchFamily="18" charset="0"/>
                <a:ea typeface="DINCondensedC" charset="0"/>
                <a:cs typeface="Times New Roman" pitchFamily="18" charset="0"/>
                <a:sym typeface="DINCondensedC" charset="0"/>
              </a:rPr>
              <a:t>Н</a:t>
            </a:r>
            <a:r>
              <a:rPr lang="ru-RU" sz="900" dirty="0" err="1" smtClean="0">
                <a:latin typeface="Times New Roman" pitchFamily="18" charset="0"/>
                <a:ea typeface="DINCondensedC" charset="0"/>
                <a:cs typeface="Times New Roman" pitchFamily="18" charset="0"/>
                <a:sym typeface="DINCondensedC" charset="0"/>
              </a:rPr>
              <a:t>аркотики</a:t>
            </a:r>
            <a:endParaRPr lang="en-US" sz="900" dirty="0">
              <a:latin typeface="Times New Roman" pitchFamily="18" charset="0"/>
              <a:ea typeface="DINCondensedC" charset="0"/>
              <a:cs typeface="Times New Roman" pitchFamily="18" charset="0"/>
              <a:sym typeface="DINCondensedC" charset="0"/>
            </a:endParaRP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xmlns="" id="{5FD714F5-4056-4186-A4D1-B26FD397ED10}"/>
              </a:ext>
            </a:extLst>
          </p:cNvPr>
          <p:cNvSpPr>
            <a:spLocks/>
          </p:cNvSpPr>
          <p:nvPr/>
        </p:nvSpPr>
        <p:spPr bwMode="auto">
          <a:xfrm>
            <a:off x="2800286" y="1656442"/>
            <a:ext cx="1520224" cy="15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90000"/>
              </a:lnSpc>
            </a:pPr>
            <a:r>
              <a:rPr lang="en-US" sz="900" dirty="0" smtClean="0">
                <a:latin typeface="Times New Roman" pitchFamily="18" charset="0"/>
                <a:ea typeface="ヒラギノ角ゴ ProN W3" charset="0"/>
                <a:cs typeface="Times New Roman" pitchFamily="18" charset="0"/>
                <a:sym typeface="DINCondensedC" charset="0"/>
              </a:rPr>
              <a:t>Р</a:t>
            </a:r>
            <a:r>
              <a:rPr lang="ru-RU" sz="900" dirty="0" err="1" smtClean="0">
                <a:latin typeface="Times New Roman" pitchFamily="18" charset="0"/>
                <a:ea typeface="ヒラギノ角ゴ ProN W3" charset="0"/>
                <a:cs typeface="Times New Roman" pitchFamily="18" charset="0"/>
                <a:sym typeface="DINCondensedC" charset="0"/>
              </a:rPr>
              <a:t>оспотребнадзор</a:t>
            </a:r>
            <a:endParaRPr lang="en-US" sz="900" dirty="0">
              <a:latin typeface="Times New Roman" pitchFamily="18" charset="0"/>
              <a:ea typeface="ヒラギノ角ゴ ProN W3" charset="0"/>
              <a:cs typeface="Times New Roman" pitchFamily="18" charset="0"/>
              <a:sym typeface="DINCondensedC" charset="0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2BD51E36-3D0A-4231-82B6-2D15A22639E7}"/>
              </a:ext>
            </a:extLst>
          </p:cNvPr>
          <p:cNvGrpSpPr/>
          <p:nvPr/>
        </p:nvGrpSpPr>
        <p:grpSpPr>
          <a:xfrm>
            <a:off x="4415960" y="1640451"/>
            <a:ext cx="158153" cy="141485"/>
            <a:chOff x="5381150" y="2002767"/>
            <a:chExt cx="487694" cy="459695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9B3BD396-7FE8-40EA-943C-F2839CC5E00D}"/>
                </a:ext>
              </a:extLst>
            </p:cNvPr>
            <p:cNvSpPr/>
            <p:nvPr/>
          </p:nvSpPr>
          <p:spPr>
            <a:xfrm rot="16200000">
              <a:off x="5453585" y="2071373"/>
              <a:ext cx="181542" cy="326412"/>
            </a:xfrm>
            <a:prstGeom prst="rect">
              <a:avLst/>
            </a:prstGeom>
            <a:solidFill>
              <a:srgbClr val="1D70B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Равнобедренный треугольник 21">
              <a:extLst>
                <a:ext uri="{FF2B5EF4-FFF2-40B4-BE49-F238E27FC236}">
                  <a16:creationId xmlns:a16="http://schemas.microsoft.com/office/drawing/2014/main" xmlns="" id="{057BCC80-C28A-461F-9BDC-514D81DE6C29}"/>
                </a:ext>
              </a:extLst>
            </p:cNvPr>
            <p:cNvSpPr/>
            <p:nvPr/>
          </p:nvSpPr>
          <p:spPr>
            <a:xfrm rot="5400000">
              <a:off x="5519361" y="2112980"/>
              <a:ext cx="459695" cy="239270"/>
            </a:xfrm>
            <a:prstGeom prst="triangle">
              <a:avLst/>
            </a:prstGeom>
            <a:solidFill>
              <a:srgbClr val="15FEE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Rectangle 9">
            <a:extLst>
              <a:ext uri="{FF2B5EF4-FFF2-40B4-BE49-F238E27FC236}">
                <a16:creationId xmlns:a16="http://schemas.microsoft.com/office/drawing/2014/main" xmlns="" id="{2A705B49-CBB7-4F8F-B238-6CBD0A74560D}"/>
              </a:ext>
            </a:extLst>
          </p:cNvPr>
          <p:cNvSpPr>
            <a:spLocks/>
          </p:cNvSpPr>
          <p:nvPr/>
        </p:nvSpPr>
        <p:spPr bwMode="auto">
          <a:xfrm>
            <a:off x="4645892" y="1621152"/>
            <a:ext cx="2280740" cy="185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ru-RU" sz="900" dirty="0" smtClean="0">
                <a:latin typeface="Times New Roman" pitchFamily="18" charset="0"/>
                <a:ea typeface="DINCondensedC" charset="0"/>
                <a:cs typeface="Times New Roman" pitchFamily="18" charset="0"/>
                <a:sym typeface="DINCondensedC" charset="0"/>
              </a:rPr>
              <a:t>Призывы к совершению самоубийств</a:t>
            </a:r>
            <a:endParaRPr lang="en-US" sz="900" dirty="0">
              <a:latin typeface="Times New Roman" pitchFamily="18" charset="0"/>
              <a:ea typeface="DINCondensedC" charset="0"/>
              <a:cs typeface="Times New Roman" pitchFamily="18" charset="0"/>
              <a:sym typeface="DINCondensedC" charset="0"/>
            </a:endParaRP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xmlns="" id="{7CE08275-7303-4EDE-B282-F5CB4271521D}"/>
              </a:ext>
            </a:extLst>
          </p:cNvPr>
          <p:cNvSpPr>
            <a:spLocks/>
          </p:cNvSpPr>
          <p:nvPr/>
        </p:nvSpPr>
        <p:spPr bwMode="auto">
          <a:xfrm>
            <a:off x="3155663" y="1825405"/>
            <a:ext cx="1164847" cy="188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90000"/>
              </a:lnSpc>
            </a:pPr>
            <a:r>
              <a:rPr lang="ru-RU" sz="900" dirty="0">
                <a:latin typeface="Times New Roman" pitchFamily="18" charset="0"/>
                <a:ea typeface="ヒラギノ角ゴ ProN W3" charset="0"/>
                <a:cs typeface="Times New Roman" pitchFamily="18" charset="0"/>
                <a:sym typeface="DINCondensedC" charset="0"/>
              </a:rPr>
              <a:t>ФНС </a:t>
            </a:r>
            <a:r>
              <a:rPr lang="ru-RU" sz="900" dirty="0" smtClean="0">
                <a:latin typeface="Times New Roman" pitchFamily="18" charset="0"/>
                <a:ea typeface="ヒラギノ角ゴ ProN W3" charset="0"/>
                <a:cs typeface="Times New Roman" pitchFamily="18" charset="0"/>
                <a:sym typeface="DINCondensedC" charset="0"/>
              </a:rPr>
              <a:t>России</a:t>
            </a:r>
            <a:endParaRPr lang="en-US" sz="900" dirty="0">
              <a:latin typeface="Times New Roman" pitchFamily="18" charset="0"/>
              <a:ea typeface="ヒラギノ角ゴ ProN W3" charset="0"/>
              <a:cs typeface="Times New Roman" pitchFamily="18" charset="0"/>
              <a:sym typeface="DINCondensedC" charset="0"/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2BD51E36-3D0A-4231-82B6-2D15A22639E7}"/>
              </a:ext>
            </a:extLst>
          </p:cNvPr>
          <p:cNvGrpSpPr/>
          <p:nvPr/>
        </p:nvGrpSpPr>
        <p:grpSpPr>
          <a:xfrm>
            <a:off x="4415961" y="1841659"/>
            <a:ext cx="158153" cy="141485"/>
            <a:chOff x="5381150" y="2002767"/>
            <a:chExt cx="487694" cy="459695"/>
          </a:xfrm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9B3BD396-7FE8-40EA-943C-F2839CC5E00D}"/>
                </a:ext>
              </a:extLst>
            </p:cNvPr>
            <p:cNvSpPr/>
            <p:nvPr/>
          </p:nvSpPr>
          <p:spPr>
            <a:xfrm rot="16200000">
              <a:off x="5453585" y="2071373"/>
              <a:ext cx="181542" cy="326412"/>
            </a:xfrm>
            <a:prstGeom prst="rect">
              <a:avLst/>
            </a:prstGeom>
            <a:solidFill>
              <a:srgbClr val="1D70B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Равнобедренный треугольник 26">
              <a:extLst>
                <a:ext uri="{FF2B5EF4-FFF2-40B4-BE49-F238E27FC236}">
                  <a16:creationId xmlns:a16="http://schemas.microsoft.com/office/drawing/2014/main" xmlns="" id="{057BCC80-C28A-461F-9BDC-514D81DE6C29}"/>
                </a:ext>
              </a:extLst>
            </p:cNvPr>
            <p:cNvSpPr/>
            <p:nvPr/>
          </p:nvSpPr>
          <p:spPr>
            <a:xfrm rot="5400000">
              <a:off x="5519361" y="2112980"/>
              <a:ext cx="459695" cy="239270"/>
            </a:xfrm>
            <a:prstGeom prst="triangle">
              <a:avLst/>
            </a:prstGeom>
            <a:solidFill>
              <a:srgbClr val="15FEE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Rectangle 9">
            <a:extLst>
              <a:ext uri="{FF2B5EF4-FFF2-40B4-BE49-F238E27FC236}">
                <a16:creationId xmlns:a16="http://schemas.microsoft.com/office/drawing/2014/main" xmlns="" id="{986C8E82-C7C0-402B-B842-DE8A44AB2035}"/>
              </a:ext>
            </a:extLst>
          </p:cNvPr>
          <p:cNvSpPr>
            <a:spLocks/>
          </p:cNvSpPr>
          <p:nvPr/>
        </p:nvSpPr>
        <p:spPr bwMode="auto">
          <a:xfrm>
            <a:off x="4640747" y="1825406"/>
            <a:ext cx="1409365" cy="17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ru-RU" sz="900" dirty="0" smtClean="0">
                <a:latin typeface="Times New Roman" pitchFamily="18" charset="0"/>
                <a:ea typeface="DINCondensedC" charset="0"/>
                <a:cs typeface="Times New Roman" pitchFamily="18" charset="0"/>
                <a:sym typeface="DINCondensedC" charset="0"/>
              </a:rPr>
              <a:t>Азартные игры</a:t>
            </a:r>
            <a:endParaRPr lang="en-US" sz="900" dirty="0">
              <a:latin typeface="Times New Roman" pitchFamily="18" charset="0"/>
              <a:ea typeface="DINCondensedC" charset="0"/>
              <a:cs typeface="Times New Roman" pitchFamily="18" charset="0"/>
              <a:sym typeface="DINCondensedC" charset="0"/>
            </a:endParaRPr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xmlns="" id="{7CE08275-7303-4EDE-B282-F5CB4271521D}"/>
              </a:ext>
            </a:extLst>
          </p:cNvPr>
          <p:cNvSpPr>
            <a:spLocks/>
          </p:cNvSpPr>
          <p:nvPr/>
        </p:nvSpPr>
        <p:spPr bwMode="auto">
          <a:xfrm>
            <a:off x="2694598" y="2005043"/>
            <a:ext cx="1642904" cy="21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90000"/>
              </a:lnSpc>
            </a:pPr>
            <a:r>
              <a:rPr lang="ru-RU" sz="900" dirty="0" err="1" smtClean="0">
                <a:latin typeface="Times New Roman" pitchFamily="18" charset="0"/>
                <a:ea typeface="ヒラギノ角ゴ ProN W3" charset="0"/>
                <a:cs typeface="Times New Roman" pitchFamily="18" charset="0"/>
                <a:sym typeface="DINCondensedC" charset="0"/>
              </a:rPr>
              <a:t>Росалкогольрегулирование</a:t>
            </a:r>
            <a:r>
              <a:rPr lang="ru-RU" sz="900" dirty="0" smtClean="0">
                <a:latin typeface="Times New Roman" pitchFamily="18" charset="0"/>
                <a:ea typeface="ヒラギノ角ゴ ProN W3" charset="0"/>
                <a:cs typeface="Times New Roman" pitchFamily="18" charset="0"/>
                <a:sym typeface="DINCondensedC" charset="0"/>
              </a:rPr>
              <a:t> </a:t>
            </a:r>
            <a:endParaRPr lang="en-US" sz="900" dirty="0">
              <a:latin typeface="Times New Roman" pitchFamily="18" charset="0"/>
              <a:ea typeface="ヒラギノ角ゴ ProN W3" charset="0"/>
              <a:cs typeface="Times New Roman" pitchFamily="18" charset="0"/>
              <a:sym typeface="DINCondensedC" charset="0"/>
            </a:endParaRP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2BD51E36-3D0A-4231-82B6-2D15A22639E7}"/>
              </a:ext>
            </a:extLst>
          </p:cNvPr>
          <p:cNvGrpSpPr/>
          <p:nvPr/>
        </p:nvGrpSpPr>
        <p:grpSpPr>
          <a:xfrm>
            <a:off x="4415089" y="2043075"/>
            <a:ext cx="158153" cy="141485"/>
            <a:chOff x="5381150" y="2002767"/>
            <a:chExt cx="487694" cy="459695"/>
          </a:xfrm>
        </p:grpSpPr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9B3BD396-7FE8-40EA-943C-F2839CC5E00D}"/>
                </a:ext>
              </a:extLst>
            </p:cNvPr>
            <p:cNvSpPr/>
            <p:nvPr/>
          </p:nvSpPr>
          <p:spPr>
            <a:xfrm rot="16200000">
              <a:off x="5453585" y="2071373"/>
              <a:ext cx="181542" cy="326412"/>
            </a:xfrm>
            <a:prstGeom prst="rect">
              <a:avLst/>
            </a:prstGeom>
            <a:solidFill>
              <a:srgbClr val="1D70B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Равнобедренный треугольник 31">
              <a:extLst>
                <a:ext uri="{FF2B5EF4-FFF2-40B4-BE49-F238E27FC236}">
                  <a16:creationId xmlns:a16="http://schemas.microsoft.com/office/drawing/2014/main" xmlns="" id="{057BCC80-C28A-461F-9BDC-514D81DE6C29}"/>
                </a:ext>
              </a:extLst>
            </p:cNvPr>
            <p:cNvSpPr/>
            <p:nvPr/>
          </p:nvSpPr>
          <p:spPr>
            <a:xfrm rot="5400000">
              <a:off x="5519361" y="2112980"/>
              <a:ext cx="459695" cy="239270"/>
            </a:xfrm>
            <a:prstGeom prst="triangle">
              <a:avLst/>
            </a:prstGeom>
            <a:solidFill>
              <a:srgbClr val="15FEE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Rectangle 4">
            <a:extLst>
              <a:ext uri="{FF2B5EF4-FFF2-40B4-BE49-F238E27FC236}">
                <a16:creationId xmlns:a16="http://schemas.microsoft.com/office/drawing/2014/main" xmlns="" id="{7CE08275-7303-4EDE-B282-F5CB4271521D}"/>
              </a:ext>
            </a:extLst>
          </p:cNvPr>
          <p:cNvSpPr>
            <a:spLocks/>
          </p:cNvSpPr>
          <p:nvPr/>
        </p:nvSpPr>
        <p:spPr bwMode="auto">
          <a:xfrm>
            <a:off x="3048597" y="2410868"/>
            <a:ext cx="1289206" cy="17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90000"/>
              </a:lnSpc>
            </a:pPr>
            <a:r>
              <a:rPr lang="ru-RU" sz="900" dirty="0" err="1" smtClean="0">
                <a:latin typeface="Times New Roman" pitchFamily="18" charset="0"/>
                <a:ea typeface="ヒラギノ角ゴ ProN W3" charset="0"/>
                <a:cs typeface="Times New Roman" pitchFamily="18" charset="0"/>
                <a:sym typeface="DINCondensedC" charset="0"/>
              </a:rPr>
              <a:t>Росмолодежь</a:t>
            </a:r>
            <a:endParaRPr lang="en-US" sz="900" dirty="0">
              <a:latin typeface="Times New Roman" pitchFamily="18" charset="0"/>
              <a:ea typeface="ヒラギノ角ゴ ProN W3" charset="0"/>
              <a:cs typeface="Times New Roman" pitchFamily="18" charset="0"/>
              <a:sym typeface="DINCondensedC" charset="0"/>
            </a:endParaRPr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xmlns="" id="{986C8E82-C7C0-402B-B842-DE8A44AB2035}"/>
              </a:ext>
            </a:extLst>
          </p:cNvPr>
          <p:cNvSpPr>
            <a:spLocks/>
          </p:cNvSpPr>
          <p:nvPr/>
        </p:nvSpPr>
        <p:spPr bwMode="auto">
          <a:xfrm>
            <a:off x="4645890" y="2221313"/>
            <a:ext cx="2769537" cy="30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ru-RU" sz="900" dirty="0" smtClean="0">
                <a:latin typeface="Times New Roman" pitchFamily="18" charset="0"/>
                <a:ea typeface="DINCondensedC" charset="0"/>
                <a:cs typeface="Times New Roman" pitchFamily="18" charset="0"/>
                <a:sym typeface="DINCondensedC" charset="0"/>
              </a:rPr>
              <a:t>Вовлечение несовершеннолетних в противоправную деятельность</a:t>
            </a:r>
            <a:endParaRPr lang="en-US" sz="900" dirty="0">
              <a:latin typeface="Times New Roman" pitchFamily="18" charset="0"/>
              <a:ea typeface="DINCondensedC" charset="0"/>
              <a:cs typeface="Times New Roman" pitchFamily="18" charset="0"/>
              <a:sym typeface="DINCondensedC" charset="0"/>
            </a:endParaRP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2BD51E36-3D0A-4231-82B6-2D15A22639E7}"/>
              </a:ext>
            </a:extLst>
          </p:cNvPr>
          <p:cNvGrpSpPr/>
          <p:nvPr/>
        </p:nvGrpSpPr>
        <p:grpSpPr>
          <a:xfrm>
            <a:off x="4415088" y="2309423"/>
            <a:ext cx="158153" cy="141485"/>
            <a:chOff x="5381150" y="2002767"/>
            <a:chExt cx="487694" cy="459695"/>
          </a:xfrm>
        </p:grpSpPr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xmlns="" id="{9B3BD396-7FE8-40EA-943C-F2839CC5E00D}"/>
                </a:ext>
              </a:extLst>
            </p:cNvPr>
            <p:cNvSpPr/>
            <p:nvPr/>
          </p:nvSpPr>
          <p:spPr>
            <a:xfrm rot="16200000">
              <a:off x="5453585" y="2071373"/>
              <a:ext cx="181542" cy="326412"/>
            </a:xfrm>
            <a:prstGeom prst="rect">
              <a:avLst/>
            </a:prstGeom>
            <a:solidFill>
              <a:srgbClr val="1D70B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Равнобедренный треугольник 36">
              <a:extLst>
                <a:ext uri="{FF2B5EF4-FFF2-40B4-BE49-F238E27FC236}">
                  <a16:creationId xmlns:a16="http://schemas.microsoft.com/office/drawing/2014/main" xmlns="" id="{057BCC80-C28A-461F-9BDC-514D81DE6C29}"/>
                </a:ext>
              </a:extLst>
            </p:cNvPr>
            <p:cNvSpPr/>
            <p:nvPr/>
          </p:nvSpPr>
          <p:spPr>
            <a:xfrm rot="5400000">
              <a:off x="5519361" y="2112980"/>
              <a:ext cx="459695" cy="239270"/>
            </a:xfrm>
            <a:prstGeom prst="triangle">
              <a:avLst/>
            </a:prstGeom>
            <a:solidFill>
              <a:srgbClr val="15FEE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Rectangle 4">
            <a:extLst>
              <a:ext uri="{FF2B5EF4-FFF2-40B4-BE49-F238E27FC236}">
                <a16:creationId xmlns:a16="http://schemas.microsoft.com/office/drawing/2014/main" xmlns="" id="{7CE08275-7303-4EDE-B282-F5CB4271521D}"/>
              </a:ext>
            </a:extLst>
          </p:cNvPr>
          <p:cNvSpPr>
            <a:spLocks/>
          </p:cNvSpPr>
          <p:nvPr/>
        </p:nvSpPr>
        <p:spPr bwMode="auto">
          <a:xfrm>
            <a:off x="3645983" y="2953790"/>
            <a:ext cx="678237" cy="17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90000"/>
              </a:lnSpc>
            </a:pPr>
            <a:r>
              <a:rPr lang="ru-RU" sz="900" dirty="0">
                <a:latin typeface="Times New Roman" pitchFamily="18" charset="0"/>
                <a:ea typeface="ヒラギノ角ゴ ProN W3" charset="0"/>
                <a:cs typeface="Times New Roman" pitchFamily="18" charset="0"/>
                <a:sym typeface="DINCondensedC" charset="0"/>
              </a:rPr>
              <a:t>ФССП</a:t>
            </a:r>
            <a:endParaRPr lang="en-US" sz="900" dirty="0">
              <a:latin typeface="Times New Roman" pitchFamily="18" charset="0"/>
              <a:ea typeface="ヒラギノ角ゴ ProN W3" charset="0"/>
              <a:cs typeface="Times New Roman" pitchFamily="18" charset="0"/>
              <a:sym typeface="DINCondensedC" charset="0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2BD51E36-3D0A-4231-82B6-2D15A22639E7}"/>
              </a:ext>
            </a:extLst>
          </p:cNvPr>
          <p:cNvGrpSpPr/>
          <p:nvPr/>
        </p:nvGrpSpPr>
        <p:grpSpPr>
          <a:xfrm>
            <a:off x="4420230" y="2963662"/>
            <a:ext cx="158153" cy="141485"/>
            <a:chOff x="5381150" y="2002767"/>
            <a:chExt cx="487694" cy="459695"/>
          </a:xfrm>
        </p:grpSpPr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xmlns="" id="{9B3BD396-7FE8-40EA-943C-F2839CC5E00D}"/>
                </a:ext>
              </a:extLst>
            </p:cNvPr>
            <p:cNvSpPr/>
            <p:nvPr/>
          </p:nvSpPr>
          <p:spPr>
            <a:xfrm rot="16200000">
              <a:off x="5453585" y="2071373"/>
              <a:ext cx="181542" cy="326412"/>
            </a:xfrm>
            <a:prstGeom prst="rect">
              <a:avLst/>
            </a:prstGeom>
            <a:solidFill>
              <a:srgbClr val="1D70B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Равнобедренный треугольник 40">
              <a:extLst>
                <a:ext uri="{FF2B5EF4-FFF2-40B4-BE49-F238E27FC236}">
                  <a16:creationId xmlns:a16="http://schemas.microsoft.com/office/drawing/2014/main" xmlns="" id="{057BCC80-C28A-461F-9BDC-514D81DE6C29}"/>
                </a:ext>
              </a:extLst>
            </p:cNvPr>
            <p:cNvSpPr/>
            <p:nvPr/>
          </p:nvSpPr>
          <p:spPr>
            <a:xfrm rot="5400000">
              <a:off x="5519361" y="2112980"/>
              <a:ext cx="459695" cy="239270"/>
            </a:xfrm>
            <a:prstGeom prst="triangle">
              <a:avLst/>
            </a:prstGeom>
            <a:solidFill>
              <a:srgbClr val="15FEE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" name="Rectangle 9">
            <a:extLst>
              <a:ext uri="{FF2B5EF4-FFF2-40B4-BE49-F238E27FC236}">
                <a16:creationId xmlns:a16="http://schemas.microsoft.com/office/drawing/2014/main" xmlns="" id="{986C8E82-C7C0-402B-B842-DE8A44AB2035}"/>
              </a:ext>
            </a:extLst>
          </p:cNvPr>
          <p:cNvSpPr>
            <a:spLocks/>
          </p:cNvSpPr>
          <p:nvPr/>
        </p:nvSpPr>
        <p:spPr bwMode="auto">
          <a:xfrm>
            <a:off x="4645890" y="2943548"/>
            <a:ext cx="2566932" cy="17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ru-RU" sz="900" dirty="0" smtClean="0">
                <a:latin typeface="Times New Roman" pitchFamily="18" charset="0"/>
                <a:ea typeface="DINCondensedC" charset="0"/>
                <a:cs typeface="Times New Roman" pitchFamily="18" charset="0"/>
                <a:sym typeface="DINCondensedC" charset="0"/>
              </a:rPr>
              <a:t>Порочащие сведения</a:t>
            </a:r>
            <a:endParaRPr lang="en-US" sz="900" dirty="0">
              <a:latin typeface="Times New Roman" pitchFamily="18" charset="0"/>
              <a:ea typeface="DINCondensedC" charset="0"/>
              <a:cs typeface="Times New Roman" pitchFamily="18" charset="0"/>
              <a:sym typeface="DINCondensedC" charset="0"/>
            </a:endParaRPr>
          </a:p>
        </p:txBody>
      </p:sp>
      <p:sp>
        <p:nvSpPr>
          <p:cNvPr id="48" name="Rectangle 9">
            <a:extLst>
              <a:ext uri="{FF2B5EF4-FFF2-40B4-BE49-F238E27FC236}">
                <a16:creationId xmlns:a16="http://schemas.microsoft.com/office/drawing/2014/main" xmlns="" id="{986C8E82-C7C0-402B-B842-DE8A44AB2035}"/>
              </a:ext>
            </a:extLst>
          </p:cNvPr>
          <p:cNvSpPr>
            <a:spLocks/>
          </p:cNvSpPr>
          <p:nvPr/>
        </p:nvSpPr>
        <p:spPr bwMode="auto">
          <a:xfrm>
            <a:off x="4645890" y="2750777"/>
            <a:ext cx="3022454" cy="17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ru-RU" sz="900" dirty="0" err="1" smtClean="0">
                <a:latin typeface="Times New Roman" pitchFamily="18" charset="0"/>
                <a:ea typeface="DINCondensedC" charset="0"/>
                <a:cs typeface="Times New Roman" pitchFamily="18" charset="0"/>
                <a:sym typeface="DINCondensedC" charset="0"/>
              </a:rPr>
              <a:t>Онлайн-торговля</a:t>
            </a:r>
            <a:r>
              <a:rPr lang="ru-RU" sz="900" dirty="0" smtClean="0">
                <a:latin typeface="Times New Roman" pitchFamily="18" charset="0"/>
                <a:ea typeface="DINCondensedC" charset="0"/>
                <a:cs typeface="Times New Roman" pitchFamily="18" charset="0"/>
                <a:sym typeface="DINCondensedC" charset="0"/>
              </a:rPr>
              <a:t> лекарственными препаратами </a:t>
            </a:r>
            <a:endParaRPr lang="en-US" sz="900" dirty="0">
              <a:latin typeface="Times New Roman" pitchFamily="18" charset="0"/>
              <a:ea typeface="DINCondensedC" charset="0"/>
              <a:cs typeface="Times New Roman" pitchFamily="18" charset="0"/>
              <a:sym typeface="DINCondensedC" charset="0"/>
            </a:endParaRPr>
          </a:p>
        </p:txBody>
      </p:sp>
      <p:sp>
        <p:nvSpPr>
          <p:cNvPr id="49" name="Rectangle 4">
            <a:extLst>
              <a:ext uri="{FF2B5EF4-FFF2-40B4-BE49-F238E27FC236}">
                <a16:creationId xmlns:a16="http://schemas.microsoft.com/office/drawing/2014/main" xmlns="" id="{7CE08275-7303-4EDE-B282-F5CB4271521D}"/>
              </a:ext>
            </a:extLst>
          </p:cNvPr>
          <p:cNvSpPr>
            <a:spLocks/>
          </p:cNvSpPr>
          <p:nvPr/>
        </p:nvSpPr>
        <p:spPr bwMode="auto">
          <a:xfrm>
            <a:off x="3160805" y="2732786"/>
            <a:ext cx="1164251" cy="21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90000"/>
              </a:lnSpc>
            </a:pPr>
            <a:r>
              <a:rPr lang="ru-RU" sz="900" dirty="0" err="1" smtClean="0">
                <a:latin typeface="Times New Roman" pitchFamily="18" charset="0"/>
                <a:ea typeface="ヒラギノ角ゴ ProN W3" charset="0"/>
                <a:cs typeface="Times New Roman" pitchFamily="18" charset="0"/>
                <a:sym typeface="DINCondensedC" charset="0"/>
              </a:rPr>
              <a:t>Росздравнадзор</a:t>
            </a:r>
            <a:endParaRPr lang="en-US" sz="900" dirty="0">
              <a:latin typeface="Times New Roman" pitchFamily="18" charset="0"/>
              <a:ea typeface="ヒラギノ角ゴ ProN W3" charset="0"/>
              <a:cs typeface="Times New Roman" pitchFamily="18" charset="0"/>
              <a:sym typeface="DINCondensedC" charset="0"/>
            </a:endParaRPr>
          </a:p>
        </p:txBody>
      </p:sp>
      <p:grpSp>
        <p:nvGrpSpPr>
          <p:cNvPr id="44" name="Группа 49">
            <a:extLst>
              <a:ext uri="{FF2B5EF4-FFF2-40B4-BE49-F238E27FC236}">
                <a16:creationId xmlns:a16="http://schemas.microsoft.com/office/drawing/2014/main" xmlns="" id="{2BD51E36-3D0A-4231-82B6-2D15A22639E7}"/>
              </a:ext>
            </a:extLst>
          </p:cNvPr>
          <p:cNvGrpSpPr/>
          <p:nvPr/>
        </p:nvGrpSpPr>
        <p:grpSpPr>
          <a:xfrm>
            <a:off x="4420231" y="2762904"/>
            <a:ext cx="158153" cy="141485"/>
            <a:chOff x="5381150" y="2002767"/>
            <a:chExt cx="487694" cy="459695"/>
          </a:xfrm>
        </p:grpSpPr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xmlns="" id="{9B3BD396-7FE8-40EA-943C-F2839CC5E00D}"/>
                </a:ext>
              </a:extLst>
            </p:cNvPr>
            <p:cNvSpPr/>
            <p:nvPr/>
          </p:nvSpPr>
          <p:spPr>
            <a:xfrm rot="16200000">
              <a:off x="5453585" y="2071373"/>
              <a:ext cx="181542" cy="326412"/>
            </a:xfrm>
            <a:prstGeom prst="rect">
              <a:avLst/>
            </a:prstGeom>
            <a:solidFill>
              <a:srgbClr val="1D70B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Равнобедренный треугольник 51">
              <a:extLst>
                <a:ext uri="{FF2B5EF4-FFF2-40B4-BE49-F238E27FC236}">
                  <a16:creationId xmlns:a16="http://schemas.microsoft.com/office/drawing/2014/main" xmlns="" id="{057BCC80-C28A-461F-9BDC-514D81DE6C29}"/>
                </a:ext>
              </a:extLst>
            </p:cNvPr>
            <p:cNvSpPr/>
            <p:nvPr/>
          </p:nvSpPr>
          <p:spPr>
            <a:xfrm rot="5400000">
              <a:off x="5519361" y="2112980"/>
              <a:ext cx="459695" cy="239270"/>
            </a:xfrm>
            <a:prstGeom prst="triangle">
              <a:avLst/>
            </a:prstGeom>
            <a:solidFill>
              <a:srgbClr val="15FEE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6" name="Прямая соединительная линия 55"/>
          <p:cNvCxnSpPr/>
          <p:nvPr/>
        </p:nvCxnSpPr>
        <p:spPr>
          <a:xfrm flipV="1">
            <a:off x="87085" y="699542"/>
            <a:ext cx="9056915" cy="10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cxnSpLocks/>
          </p:cNvCxnSpPr>
          <p:nvPr/>
        </p:nvCxnSpPr>
        <p:spPr>
          <a:xfrm flipV="1">
            <a:off x="52354" y="3887746"/>
            <a:ext cx="9056915" cy="10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cxnSpLocks/>
          </p:cNvCxnSpPr>
          <p:nvPr/>
        </p:nvCxnSpPr>
        <p:spPr>
          <a:xfrm>
            <a:off x="52354" y="5094460"/>
            <a:ext cx="9091646" cy="49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9">
            <a:extLst>
              <a:ext uri="{FF2B5EF4-FFF2-40B4-BE49-F238E27FC236}">
                <a16:creationId xmlns:a16="http://schemas.microsoft.com/office/drawing/2014/main" xmlns="" id="{986C8E82-C7C0-402B-B842-DE8A44AB2035}"/>
              </a:ext>
            </a:extLst>
          </p:cNvPr>
          <p:cNvSpPr>
            <a:spLocks/>
          </p:cNvSpPr>
          <p:nvPr/>
        </p:nvSpPr>
        <p:spPr bwMode="auto">
          <a:xfrm>
            <a:off x="4640747" y="2471156"/>
            <a:ext cx="2769537" cy="30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ru-RU" sz="900" dirty="0" smtClean="0">
                <a:latin typeface="Times New Roman" pitchFamily="18" charset="0"/>
                <a:ea typeface="DINCondensedC" charset="0"/>
                <a:cs typeface="Times New Roman" pitchFamily="18" charset="0"/>
                <a:sym typeface="DINCondensedC" charset="0"/>
              </a:rPr>
              <a:t>Пострадавшие несовершеннолетние</a:t>
            </a:r>
            <a:endParaRPr lang="en-US" sz="900" dirty="0">
              <a:latin typeface="Times New Roman" pitchFamily="18" charset="0"/>
              <a:ea typeface="DINCondensedC" charset="0"/>
              <a:cs typeface="Times New Roman" pitchFamily="18" charset="0"/>
              <a:sym typeface="DINCondensedC" charset="0"/>
            </a:endParaRPr>
          </a:p>
        </p:txBody>
      </p:sp>
      <p:grpSp>
        <p:nvGrpSpPr>
          <p:cNvPr id="45" name="Группа 63">
            <a:extLst>
              <a:ext uri="{FF2B5EF4-FFF2-40B4-BE49-F238E27FC236}">
                <a16:creationId xmlns:a16="http://schemas.microsoft.com/office/drawing/2014/main" xmlns="" id="{2BD51E36-3D0A-4231-82B6-2D15A22639E7}"/>
              </a:ext>
            </a:extLst>
          </p:cNvPr>
          <p:cNvGrpSpPr/>
          <p:nvPr/>
        </p:nvGrpSpPr>
        <p:grpSpPr>
          <a:xfrm>
            <a:off x="4409944" y="2559265"/>
            <a:ext cx="158153" cy="141485"/>
            <a:chOff x="5381150" y="2002767"/>
            <a:chExt cx="487694" cy="459695"/>
          </a:xfrm>
        </p:grpSpPr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xmlns="" id="{9B3BD396-7FE8-40EA-943C-F2839CC5E00D}"/>
                </a:ext>
              </a:extLst>
            </p:cNvPr>
            <p:cNvSpPr/>
            <p:nvPr/>
          </p:nvSpPr>
          <p:spPr>
            <a:xfrm rot="16200000">
              <a:off x="5453585" y="2071373"/>
              <a:ext cx="181542" cy="326412"/>
            </a:xfrm>
            <a:prstGeom prst="rect">
              <a:avLst/>
            </a:prstGeom>
            <a:solidFill>
              <a:srgbClr val="1D70B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Равнобедренный треугольник 65">
              <a:extLst>
                <a:ext uri="{FF2B5EF4-FFF2-40B4-BE49-F238E27FC236}">
                  <a16:creationId xmlns:a16="http://schemas.microsoft.com/office/drawing/2014/main" xmlns="" id="{057BCC80-C28A-461F-9BDC-514D81DE6C29}"/>
                </a:ext>
              </a:extLst>
            </p:cNvPr>
            <p:cNvSpPr/>
            <p:nvPr/>
          </p:nvSpPr>
          <p:spPr>
            <a:xfrm rot="5400000">
              <a:off x="5519361" y="2112980"/>
              <a:ext cx="459695" cy="239270"/>
            </a:xfrm>
            <a:prstGeom prst="triangle">
              <a:avLst/>
            </a:prstGeom>
            <a:solidFill>
              <a:srgbClr val="15FEE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2" name="Rectangle 9">
            <a:extLst>
              <a:ext uri="{FF2B5EF4-FFF2-40B4-BE49-F238E27FC236}">
                <a16:creationId xmlns:a16="http://schemas.microsoft.com/office/drawing/2014/main" xmlns="" id="{986C8E82-C7C0-402B-B842-DE8A44AB2035}"/>
              </a:ext>
            </a:extLst>
          </p:cNvPr>
          <p:cNvSpPr>
            <a:spLocks/>
          </p:cNvSpPr>
          <p:nvPr/>
        </p:nvSpPr>
        <p:spPr bwMode="auto">
          <a:xfrm>
            <a:off x="4656777" y="3180073"/>
            <a:ext cx="2425418" cy="15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ru-RU" sz="900" dirty="0" smtClean="0">
                <a:latin typeface="Times New Roman" pitchFamily="18" charset="0"/>
                <a:ea typeface="DINCondensedC" charset="0"/>
                <a:cs typeface="Times New Roman" pitchFamily="18" charset="0"/>
                <a:sym typeface="DINCondensedC" charset="0"/>
              </a:rPr>
              <a:t>Взрывчатые вещества и оружие</a:t>
            </a:r>
            <a:endParaRPr lang="en-US" sz="900" dirty="0">
              <a:latin typeface="Times New Roman" pitchFamily="18" charset="0"/>
              <a:ea typeface="DINCondensedC" charset="0"/>
              <a:cs typeface="Times New Roman" pitchFamily="18" charset="0"/>
              <a:sym typeface="DINCondensedC" charset="0"/>
            </a:endParaRPr>
          </a:p>
        </p:txBody>
      </p:sp>
      <p:sp>
        <p:nvSpPr>
          <p:cNvPr id="73" name="Rectangle 4">
            <a:extLst>
              <a:ext uri="{FF2B5EF4-FFF2-40B4-BE49-F238E27FC236}">
                <a16:creationId xmlns:a16="http://schemas.microsoft.com/office/drawing/2014/main" xmlns="" id="{7CE08275-7303-4EDE-B282-F5CB4271521D}"/>
              </a:ext>
            </a:extLst>
          </p:cNvPr>
          <p:cNvSpPr>
            <a:spLocks/>
          </p:cNvSpPr>
          <p:nvPr/>
        </p:nvSpPr>
        <p:spPr bwMode="auto">
          <a:xfrm>
            <a:off x="2699740" y="3158588"/>
            <a:ext cx="1642904" cy="21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90000"/>
              </a:lnSpc>
            </a:pPr>
            <a:r>
              <a:rPr lang="ru-RU" sz="900" dirty="0">
                <a:latin typeface="Times New Roman" pitchFamily="18" charset="0"/>
                <a:ea typeface="ヒラギノ角ゴ ProN W3" charset="0"/>
                <a:cs typeface="Times New Roman" pitchFamily="18" charset="0"/>
                <a:sym typeface="DINCondensedC" charset="0"/>
              </a:rPr>
              <a:t>МВД </a:t>
            </a:r>
            <a:r>
              <a:rPr lang="en-US" sz="900" dirty="0">
                <a:latin typeface="Times New Roman" pitchFamily="18" charset="0"/>
                <a:ea typeface="ヒラギノ角ゴ ProN W3" charset="0"/>
                <a:cs typeface="Times New Roman" pitchFamily="18" charset="0"/>
                <a:sym typeface="DINCondensedC" charset="0"/>
              </a:rPr>
              <a:t>/</a:t>
            </a:r>
            <a:r>
              <a:rPr lang="ru-RU" sz="900" dirty="0">
                <a:latin typeface="Times New Roman" pitchFamily="18" charset="0"/>
                <a:ea typeface="ヒラギノ角ゴ ProN W3" charset="0"/>
                <a:cs typeface="Times New Roman" pitchFamily="18" charset="0"/>
                <a:sym typeface="DINCondensedC" charset="0"/>
              </a:rPr>
              <a:t> ФСБ </a:t>
            </a:r>
            <a:r>
              <a:rPr lang="en-US" sz="900" dirty="0">
                <a:latin typeface="Times New Roman" pitchFamily="18" charset="0"/>
                <a:ea typeface="ヒラギノ角ゴ ProN W3" charset="0"/>
                <a:cs typeface="Times New Roman" pitchFamily="18" charset="0"/>
                <a:sym typeface="DINCondensedC" charset="0"/>
              </a:rPr>
              <a:t>/ </a:t>
            </a:r>
            <a:r>
              <a:rPr lang="ru-RU" sz="900" dirty="0" err="1" smtClean="0">
                <a:latin typeface="Times New Roman" pitchFamily="18" charset="0"/>
                <a:ea typeface="ヒラギノ角ゴ ProN W3" charset="0"/>
                <a:cs typeface="Times New Roman" pitchFamily="18" charset="0"/>
                <a:sym typeface="DINCondensedC" charset="0"/>
              </a:rPr>
              <a:t>Росгвардия</a:t>
            </a:r>
            <a:endParaRPr lang="en-US" sz="900" dirty="0">
              <a:latin typeface="Times New Roman" pitchFamily="18" charset="0"/>
              <a:ea typeface="ヒラギノ角ゴ ProN W3" charset="0"/>
              <a:cs typeface="Times New Roman" pitchFamily="18" charset="0"/>
              <a:sym typeface="DINCondensedC" charset="0"/>
            </a:endParaRPr>
          </a:p>
        </p:txBody>
      </p:sp>
      <p:grpSp>
        <p:nvGrpSpPr>
          <p:cNvPr id="46" name="Группа 73">
            <a:extLst>
              <a:ext uri="{FF2B5EF4-FFF2-40B4-BE49-F238E27FC236}">
                <a16:creationId xmlns:a16="http://schemas.microsoft.com/office/drawing/2014/main" xmlns="" id="{2BD51E36-3D0A-4231-82B6-2D15A22639E7}"/>
              </a:ext>
            </a:extLst>
          </p:cNvPr>
          <p:cNvGrpSpPr/>
          <p:nvPr/>
        </p:nvGrpSpPr>
        <p:grpSpPr>
          <a:xfrm>
            <a:off x="4420230" y="3196620"/>
            <a:ext cx="158153" cy="141485"/>
            <a:chOff x="5381150" y="2002767"/>
            <a:chExt cx="487694" cy="459695"/>
          </a:xfrm>
        </p:grpSpPr>
        <p:sp>
          <p:nvSpPr>
            <p:cNvPr id="75" name="Прямоугольник 74">
              <a:extLst>
                <a:ext uri="{FF2B5EF4-FFF2-40B4-BE49-F238E27FC236}">
                  <a16:creationId xmlns:a16="http://schemas.microsoft.com/office/drawing/2014/main" xmlns="" id="{9B3BD396-7FE8-40EA-943C-F2839CC5E00D}"/>
                </a:ext>
              </a:extLst>
            </p:cNvPr>
            <p:cNvSpPr/>
            <p:nvPr/>
          </p:nvSpPr>
          <p:spPr>
            <a:xfrm rot="16200000">
              <a:off x="5453585" y="2071373"/>
              <a:ext cx="181542" cy="326412"/>
            </a:xfrm>
            <a:prstGeom prst="rect">
              <a:avLst/>
            </a:prstGeom>
            <a:solidFill>
              <a:srgbClr val="1D70B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xmlns="" id="{057BCC80-C28A-461F-9BDC-514D81DE6C29}"/>
                </a:ext>
              </a:extLst>
            </p:cNvPr>
            <p:cNvSpPr/>
            <p:nvPr/>
          </p:nvSpPr>
          <p:spPr>
            <a:xfrm rot="5400000">
              <a:off x="5519361" y="2112980"/>
              <a:ext cx="459695" cy="239270"/>
            </a:xfrm>
            <a:prstGeom prst="triangle">
              <a:avLst/>
            </a:prstGeom>
            <a:solidFill>
              <a:srgbClr val="15FEE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092923AA-3F47-4D71-9C1A-0415777E03F4}"/>
              </a:ext>
            </a:extLst>
          </p:cNvPr>
          <p:cNvSpPr txBox="1"/>
          <p:nvPr/>
        </p:nvSpPr>
        <p:spPr>
          <a:xfrm>
            <a:off x="323527" y="3295904"/>
            <a:ext cx="8572279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900" dirty="0" err="1" smtClean="0">
                <a:latin typeface="Times New Roman" pitchFamily="18" charset="0"/>
                <a:cs typeface="Times New Roman" pitchFamily="18" charset="0"/>
                <a:sym typeface="DINCondensedC" charset="0"/>
              </a:rPr>
              <a:t>Роскомнадзор</a:t>
            </a:r>
            <a:r>
              <a:rPr lang="ru-RU" dirty="0" smtClean="0">
                <a:latin typeface="Times New Roman" pitchFamily="18" charset="0"/>
                <a:ea typeface="DINCondensedC" charset="0"/>
                <a:cs typeface="Times New Roman" pitchFamily="18" charset="0"/>
                <a:sym typeface="DINCondensedC" charset="0"/>
              </a:rPr>
              <a:t>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  <a:sym typeface="DINCondensedC" charset="0"/>
              </a:rPr>
              <a:t>также выносит решения в отношении наркотиков, суицида, пострадавших несовершеннолетних, взрывчатых веществ и оружия в СМИ</a:t>
            </a:r>
            <a:endParaRPr lang="en-US" sz="900" dirty="0">
              <a:latin typeface="Times New Roman" pitchFamily="18" charset="0"/>
              <a:cs typeface="Times New Roman" pitchFamily="18" charset="0"/>
              <a:sym typeface="DINCondensedC" charset="0"/>
            </a:endParaRPr>
          </a:p>
          <a:p>
            <a:endParaRPr lang="ru-RU" dirty="0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xmlns="" id="{5D6D936B-EDFB-429F-B8B4-8C2BC22763EC}"/>
              </a:ext>
            </a:extLst>
          </p:cNvPr>
          <p:cNvSpPr/>
          <p:nvPr/>
        </p:nvSpPr>
        <p:spPr>
          <a:xfrm>
            <a:off x="251520" y="4398218"/>
            <a:ext cx="1518410" cy="360040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Статья 15.1-2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A351CC99-4BF5-402A-8631-B137A5B539CF}"/>
              </a:ext>
            </a:extLst>
          </p:cNvPr>
          <p:cNvSpPr txBox="1"/>
          <p:nvPr/>
        </p:nvSpPr>
        <p:spPr>
          <a:xfrm>
            <a:off x="1907704" y="4371950"/>
            <a:ext cx="723629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0"/>
            <a:r>
              <a:rPr lang="ru-RU" sz="1100" dirty="0" smtClean="0">
                <a:latin typeface="Arial Narrow" panose="020B0606020202030204" pitchFamily="34" charset="0"/>
              </a:rPr>
              <a:t>Решения о признании информации запрещенной(порочащие сведения, обвинение в совершении преступлений) принимает Генеральная прокуратура РФ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xmlns="" id="{B2BFBF8D-3933-4DBD-AA24-0EEC723186E1}"/>
              </a:ext>
            </a:extLst>
          </p:cNvPr>
          <p:cNvCxnSpPr>
            <a:cxnSpLocks/>
          </p:cNvCxnSpPr>
          <p:nvPr/>
        </p:nvCxnSpPr>
        <p:spPr>
          <a:xfrm flipV="1">
            <a:off x="0" y="4299942"/>
            <a:ext cx="9056915" cy="10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3CC0037E-F8C9-4FB4-AE33-2F196C6402D2}"/>
              </a:ext>
            </a:extLst>
          </p:cNvPr>
          <p:cNvSpPr/>
          <p:nvPr/>
        </p:nvSpPr>
        <p:spPr>
          <a:xfrm>
            <a:off x="224720" y="1593452"/>
            <a:ext cx="1610976" cy="930851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90000"/>
              </a:lnSpc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 НА УДАЛЕНИЕ ЗАПРЕЩЕННОЙ ИНФОРМАЦИИ – 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СУТКИ</a:t>
            </a: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0492" y1="49836" x2="50492" y2="49836"/>
                        <a14:foregroundMark x1="33115" y1="62951" x2="33115" y2="6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704" y="-35699"/>
            <a:ext cx="915567" cy="9869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6726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7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1791763" y="216215"/>
            <a:ext cx="585163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defTabSz="0">
              <a:defRPr sz="2400" b="1">
                <a:solidFill>
                  <a:srgbClr val="3C1E78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Реестр противоправной информации (398-ФЗ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ru-RU" sz="1400" b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Статьи </a:t>
            </a:r>
            <a:r>
              <a:rPr lang="ru-RU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15.3, 15.3-1, 15.3-2 Федерального Закона </a:t>
            </a:r>
            <a:r>
              <a:rPr lang="ru-RU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149-ФЗ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0426C8C1-64B7-405B-850D-71C6207F538A}"/>
              </a:ext>
            </a:extLst>
          </p:cNvPr>
          <p:cNvSpPr/>
          <p:nvPr/>
        </p:nvSpPr>
        <p:spPr>
          <a:xfrm>
            <a:off x="1817505" y="826235"/>
            <a:ext cx="5994855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На основании требований Генеральной прокуратуры  РФ меры по ограничению доступа применяются к сайтам, на которых размещаются: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9024" y="915566"/>
            <a:ext cx="1542739" cy="419910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Статья 15.3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311A9DA8-29F6-4B18-9162-0984173EFEA9}"/>
              </a:ext>
            </a:extLst>
          </p:cNvPr>
          <p:cNvSpPr/>
          <p:nvPr/>
        </p:nvSpPr>
        <p:spPr>
          <a:xfrm>
            <a:off x="2058605" y="2183289"/>
            <a:ext cx="6692384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  <a:sym typeface="DINCondensedC" pitchFamily="82" charset="0"/>
              </a:rPr>
              <a:t>Призывы к участию в массовых (публичных) мероприятиях, проводимых с нарушением установленного порядка и массовым беспорядкам</a:t>
            </a:r>
            <a:endParaRPr lang="ru-RU" sz="900" dirty="0">
              <a:latin typeface="Times New Roman" pitchFamily="18" charset="0"/>
              <a:cs typeface="Times New Roman" pitchFamily="18" charset="0"/>
              <a:sym typeface="DINCondensedC" pitchFamily="82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777C109D-9BBA-4791-9949-686298B4A350}"/>
              </a:ext>
            </a:extLst>
          </p:cNvPr>
          <p:cNvSpPr/>
          <p:nvPr/>
        </p:nvSpPr>
        <p:spPr>
          <a:xfrm>
            <a:off x="2062750" y="1256744"/>
            <a:ext cx="4651509" cy="2077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  <a:sym typeface="DINCondensedC" pitchFamily="82" charset="0"/>
              </a:rPr>
              <a:t>Призывы к осуществлению экстремистской деятельности</a:t>
            </a:r>
            <a:endParaRPr lang="ru-RU" sz="900" dirty="0">
              <a:latin typeface="Times New Roman" pitchFamily="18" charset="0"/>
              <a:cs typeface="Times New Roman" pitchFamily="18" charset="0"/>
              <a:sym typeface="DINCondensedC" pitchFamily="82" charset="0"/>
            </a:endParaRPr>
          </a:p>
        </p:txBody>
      </p:sp>
      <p:grpSp>
        <p:nvGrpSpPr>
          <p:cNvPr id="3" name="Группа 23">
            <a:extLst>
              <a:ext uri="{FF2B5EF4-FFF2-40B4-BE49-F238E27FC236}">
                <a16:creationId xmlns:a16="http://schemas.microsoft.com/office/drawing/2014/main" xmlns="" id="{2BD51E36-3D0A-4231-82B6-2D15A22639E7}"/>
              </a:ext>
            </a:extLst>
          </p:cNvPr>
          <p:cNvGrpSpPr/>
          <p:nvPr/>
        </p:nvGrpSpPr>
        <p:grpSpPr>
          <a:xfrm>
            <a:off x="1904597" y="1292068"/>
            <a:ext cx="158153" cy="141485"/>
            <a:chOff x="5381150" y="2002767"/>
            <a:chExt cx="487694" cy="459695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9B3BD396-7FE8-40EA-943C-F2839CC5E00D}"/>
                </a:ext>
              </a:extLst>
            </p:cNvPr>
            <p:cNvSpPr/>
            <p:nvPr/>
          </p:nvSpPr>
          <p:spPr>
            <a:xfrm rot="16200000">
              <a:off x="5453585" y="2071373"/>
              <a:ext cx="181542" cy="326412"/>
            </a:xfrm>
            <a:prstGeom prst="rect">
              <a:avLst/>
            </a:prstGeom>
            <a:solidFill>
              <a:srgbClr val="1D70B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Равнобедренный треугольник 25">
              <a:extLst>
                <a:ext uri="{FF2B5EF4-FFF2-40B4-BE49-F238E27FC236}">
                  <a16:creationId xmlns:a16="http://schemas.microsoft.com/office/drawing/2014/main" xmlns="" id="{057BCC80-C28A-461F-9BDC-514D81DE6C29}"/>
                </a:ext>
              </a:extLst>
            </p:cNvPr>
            <p:cNvSpPr/>
            <p:nvPr/>
          </p:nvSpPr>
          <p:spPr>
            <a:xfrm rot="5400000">
              <a:off x="5519361" y="2112980"/>
              <a:ext cx="459695" cy="239270"/>
            </a:xfrm>
            <a:prstGeom prst="triangle">
              <a:avLst/>
            </a:prstGeom>
            <a:solidFill>
              <a:srgbClr val="15FEE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26">
            <a:extLst>
              <a:ext uri="{FF2B5EF4-FFF2-40B4-BE49-F238E27FC236}">
                <a16:creationId xmlns:a16="http://schemas.microsoft.com/office/drawing/2014/main" xmlns="" id="{2BD51E36-3D0A-4231-82B6-2D15A22639E7}"/>
              </a:ext>
            </a:extLst>
          </p:cNvPr>
          <p:cNvGrpSpPr/>
          <p:nvPr/>
        </p:nvGrpSpPr>
        <p:grpSpPr>
          <a:xfrm>
            <a:off x="1900453" y="1537377"/>
            <a:ext cx="158153" cy="141485"/>
            <a:chOff x="5381150" y="2002767"/>
            <a:chExt cx="487694" cy="459695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xmlns="" id="{9B3BD396-7FE8-40EA-943C-F2839CC5E00D}"/>
                </a:ext>
              </a:extLst>
            </p:cNvPr>
            <p:cNvSpPr/>
            <p:nvPr/>
          </p:nvSpPr>
          <p:spPr>
            <a:xfrm rot="16200000">
              <a:off x="5453585" y="2071373"/>
              <a:ext cx="181542" cy="326412"/>
            </a:xfrm>
            <a:prstGeom prst="rect">
              <a:avLst/>
            </a:prstGeom>
            <a:solidFill>
              <a:srgbClr val="1D70B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Равнобедренный треугольник 28">
              <a:extLst>
                <a:ext uri="{FF2B5EF4-FFF2-40B4-BE49-F238E27FC236}">
                  <a16:creationId xmlns:a16="http://schemas.microsoft.com/office/drawing/2014/main" xmlns="" id="{057BCC80-C28A-461F-9BDC-514D81DE6C29}"/>
                </a:ext>
              </a:extLst>
            </p:cNvPr>
            <p:cNvSpPr/>
            <p:nvPr/>
          </p:nvSpPr>
          <p:spPr>
            <a:xfrm rot="5400000">
              <a:off x="5519361" y="2112980"/>
              <a:ext cx="459695" cy="239270"/>
            </a:xfrm>
            <a:prstGeom prst="triangle">
              <a:avLst/>
            </a:prstGeom>
            <a:solidFill>
              <a:srgbClr val="15FEE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3" name="Прямая соединительная линия 32"/>
          <p:cNvCxnSpPr/>
          <p:nvPr/>
        </p:nvCxnSpPr>
        <p:spPr>
          <a:xfrm>
            <a:off x="151597" y="771550"/>
            <a:ext cx="8992403" cy="10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34">
            <a:extLst>
              <a:ext uri="{FF2B5EF4-FFF2-40B4-BE49-F238E27FC236}">
                <a16:creationId xmlns:a16="http://schemas.microsoft.com/office/drawing/2014/main" xmlns="" id="{2BD51E36-3D0A-4231-82B6-2D15A22639E7}"/>
              </a:ext>
            </a:extLst>
          </p:cNvPr>
          <p:cNvGrpSpPr/>
          <p:nvPr/>
        </p:nvGrpSpPr>
        <p:grpSpPr>
          <a:xfrm>
            <a:off x="1902870" y="2548960"/>
            <a:ext cx="158153" cy="141485"/>
            <a:chOff x="5381150" y="2002767"/>
            <a:chExt cx="487694" cy="459695"/>
          </a:xfrm>
        </p:grpSpPr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xmlns="" id="{9B3BD396-7FE8-40EA-943C-F2839CC5E00D}"/>
                </a:ext>
              </a:extLst>
            </p:cNvPr>
            <p:cNvSpPr/>
            <p:nvPr/>
          </p:nvSpPr>
          <p:spPr>
            <a:xfrm rot="16200000">
              <a:off x="5453585" y="2071373"/>
              <a:ext cx="181542" cy="326412"/>
            </a:xfrm>
            <a:prstGeom prst="rect">
              <a:avLst/>
            </a:prstGeom>
            <a:solidFill>
              <a:srgbClr val="1D70B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Равнобедренный треугольник 36">
              <a:extLst>
                <a:ext uri="{FF2B5EF4-FFF2-40B4-BE49-F238E27FC236}">
                  <a16:creationId xmlns:a16="http://schemas.microsoft.com/office/drawing/2014/main" xmlns="" id="{057BCC80-C28A-461F-9BDC-514D81DE6C29}"/>
                </a:ext>
              </a:extLst>
            </p:cNvPr>
            <p:cNvSpPr/>
            <p:nvPr/>
          </p:nvSpPr>
          <p:spPr>
            <a:xfrm rot="5400000">
              <a:off x="5519361" y="2112980"/>
              <a:ext cx="459695" cy="239270"/>
            </a:xfrm>
            <a:prstGeom prst="triangle">
              <a:avLst/>
            </a:prstGeom>
            <a:solidFill>
              <a:srgbClr val="15FEE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777C109D-9BBA-4791-9949-686298B4A350}"/>
              </a:ext>
            </a:extLst>
          </p:cNvPr>
          <p:cNvSpPr/>
          <p:nvPr/>
        </p:nvSpPr>
        <p:spPr>
          <a:xfrm>
            <a:off x="2058605" y="2517654"/>
            <a:ext cx="4488537" cy="2077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  <a:sym typeface="DINCondensedC" pitchFamily="82" charset="0"/>
              </a:rPr>
              <a:t>Недостоверная общественно значимая информация </a:t>
            </a:r>
            <a:endParaRPr lang="ru-RU" sz="900" dirty="0">
              <a:latin typeface="Times New Roman" pitchFamily="18" charset="0"/>
              <a:cs typeface="Times New Roman" pitchFamily="18" charset="0"/>
              <a:sym typeface="DINCondensedC" pitchFamily="82" charset="0"/>
            </a:endParaRPr>
          </a:p>
        </p:txBody>
      </p:sp>
      <p:grpSp>
        <p:nvGrpSpPr>
          <p:cNvPr id="6" name="Группа 38">
            <a:extLst>
              <a:ext uri="{FF2B5EF4-FFF2-40B4-BE49-F238E27FC236}">
                <a16:creationId xmlns:a16="http://schemas.microsoft.com/office/drawing/2014/main" xmlns="" id="{2BD51E36-3D0A-4231-82B6-2D15A22639E7}"/>
              </a:ext>
            </a:extLst>
          </p:cNvPr>
          <p:cNvGrpSpPr/>
          <p:nvPr/>
        </p:nvGrpSpPr>
        <p:grpSpPr>
          <a:xfrm>
            <a:off x="1901937" y="1768423"/>
            <a:ext cx="158153" cy="141485"/>
            <a:chOff x="5381150" y="2002767"/>
            <a:chExt cx="487694" cy="459695"/>
          </a:xfrm>
        </p:grpSpPr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xmlns="" id="{9B3BD396-7FE8-40EA-943C-F2839CC5E00D}"/>
                </a:ext>
              </a:extLst>
            </p:cNvPr>
            <p:cNvSpPr/>
            <p:nvPr/>
          </p:nvSpPr>
          <p:spPr>
            <a:xfrm rot="16200000">
              <a:off x="5453585" y="2071373"/>
              <a:ext cx="181542" cy="326412"/>
            </a:xfrm>
            <a:prstGeom prst="rect">
              <a:avLst/>
            </a:prstGeom>
            <a:solidFill>
              <a:srgbClr val="1D70B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Равнобедренный треугольник 40">
              <a:extLst>
                <a:ext uri="{FF2B5EF4-FFF2-40B4-BE49-F238E27FC236}">
                  <a16:creationId xmlns:a16="http://schemas.microsoft.com/office/drawing/2014/main" xmlns="" id="{057BCC80-C28A-461F-9BDC-514D81DE6C29}"/>
                </a:ext>
              </a:extLst>
            </p:cNvPr>
            <p:cNvSpPr/>
            <p:nvPr/>
          </p:nvSpPr>
          <p:spPr>
            <a:xfrm rot="5400000">
              <a:off x="5519361" y="2112980"/>
              <a:ext cx="459695" cy="239270"/>
            </a:xfrm>
            <a:prstGeom prst="triangle">
              <a:avLst/>
            </a:prstGeom>
            <a:solidFill>
              <a:srgbClr val="15FEE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777C109D-9BBA-4791-9949-686298B4A350}"/>
              </a:ext>
            </a:extLst>
          </p:cNvPr>
          <p:cNvSpPr/>
          <p:nvPr/>
        </p:nvSpPr>
        <p:spPr>
          <a:xfrm>
            <a:off x="2058606" y="1974802"/>
            <a:ext cx="5565728" cy="2077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  <a:sym typeface="DINCondensedC" pitchFamily="82" charset="0"/>
              </a:rPr>
              <a:t>Информационные материалы нежелательных организаций</a:t>
            </a:r>
            <a:endParaRPr lang="ru-RU" sz="900" dirty="0">
              <a:latin typeface="Times New Roman" pitchFamily="18" charset="0"/>
              <a:cs typeface="Times New Roman" pitchFamily="18" charset="0"/>
              <a:sym typeface="DINCondensedC" pitchFamily="82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777C109D-9BBA-4791-9949-686298B4A350}"/>
              </a:ext>
            </a:extLst>
          </p:cNvPr>
          <p:cNvSpPr/>
          <p:nvPr/>
        </p:nvSpPr>
        <p:spPr>
          <a:xfrm>
            <a:off x="2061405" y="2726797"/>
            <a:ext cx="5560127" cy="2077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  <a:sym typeface="DINCondensedC" pitchFamily="82" charset="0"/>
              </a:rPr>
              <a:t>Предложения приобретения поддельных документов</a:t>
            </a:r>
            <a:endParaRPr lang="ru-RU" sz="900" dirty="0">
              <a:latin typeface="Times New Roman" pitchFamily="18" charset="0"/>
              <a:cs typeface="Times New Roman" pitchFamily="18" charset="0"/>
              <a:sym typeface="DINCondensedC" pitchFamily="82" charset="0"/>
            </a:endParaRPr>
          </a:p>
        </p:txBody>
      </p:sp>
      <p:grpSp>
        <p:nvGrpSpPr>
          <p:cNvPr id="7" name="Группа 45">
            <a:extLst>
              <a:ext uri="{FF2B5EF4-FFF2-40B4-BE49-F238E27FC236}">
                <a16:creationId xmlns:a16="http://schemas.microsoft.com/office/drawing/2014/main" xmlns="" id="{2BD51E36-3D0A-4231-82B6-2D15A22639E7}"/>
              </a:ext>
            </a:extLst>
          </p:cNvPr>
          <p:cNvGrpSpPr/>
          <p:nvPr/>
        </p:nvGrpSpPr>
        <p:grpSpPr>
          <a:xfrm>
            <a:off x="1900452" y="2761017"/>
            <a:ext cx="158153" cy="141485"/>
            <a:chOff x="5381150" y="2002767"/>
            <a:chExt cx="487694" cy="459695"/>
          </a:xfrm>
        </p:grpSpPr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xmlns="" id="{9B3BD396-7FE8-40EA-943C-F2839CC5E00D}"/>
                </a:ext>
              </a:extLst>
            </p:cNvPr>
            <p:cNvSpPr/>
            <p:nvPr/>
          </p:nvSpPr>
          <p:spPr>
            <a:xfrm rot="16200000">
              <a:off x="5453585" y="2071373"/>
              <a:ext cx="181542" cy="326412"/>
            </a:xfrm>
            <a:prstGeom prst="rect">
              <a:avLst/>
            </a:prstGeom>
            <a:solidFill>
              <a:srgbClr val="1D70B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Равнобедренный треугольник 47">
              <a:extLst>
                <a:ext uri="{FF2B5EF4-FFF2-40B4-BE49-F238E27FC236}">
                  <a16:creationId xmlns:a16="http://schemas.microsoft.com/office/drawing/2014/main" xmlns="" id="{057BCC80-C28A-461F-9BDC-514D81DE6C29}"/>
                </a:ext>
              </a:extLst>
            </p:cNvPr>
            <p:cNvSpPr/>
            <p:nvPr/>
          </p:nvSpPr>
          <p:spPr>
            <a:xfrm rot="5400000">
              <a:off x="5519361" y="2112980"/>
              <a:ext cx="459695" cy="239270"/>
            </a:xfrm>
            <a:prstGeom prst="triangle">
              <a:avLst/>
            </a:prstGeom>
            <a:solidFill>
              <a:srgbClr val="15FEE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777C109D-9BBA-4791-9949-686298B4A350}"/>
              </a:ext>
            </a:extLst>
          </p:cNvPr>
          <p:cNvSpPr/>
          <p:nvPr/>
        </p:nvSpPr>
        <p:spPr>
          <a:xfrm>
            <a:off x="2058606" y="1500170"/>
            <a:ext cx="4651509" cy="2077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  <a:sym typeface="DINCondensedC" pitchFamily="82" charset="0"/>
              </a:rPr>
              <a:t>Оправдание экстремисткой террористической деятельности</a:t>
            </a:r>
            <a:endParaRPr lang="ru-RU" sz="900" dirty="0">
              <a:latin typeface="Times New Roman" pitchFamily="18" charset="0"/>
              <a:cs typeface="Times New Roman" pitchFamily="18" charset="0"/>
              <a:sym typeface="DINCondensedC" pitchFamily="82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777C109D-9BBA-4791-9949-686298B4A350}"/>
              </a:ext>
            </a:extLst>
          </p:cNvPr>
          <p:cNvSpPr/>
          <p:nvPr/>
        </p:nvSpPr>
        <p:spPr>
          <a:xfrm>
            <a:off x="2058606" y="1732874"/>
            <a:ext cx="5565728" cy="2077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  <a:sym typeface="DINCondensedC" pitchFamily="82" charset="0"/>
              </a:rPr>
              <a:t>Информационные материалы экстремистских организаций </a:t>
            </a:r>
            <a:endParaRPr lang="ru-RU" sz="900" dirty="0">
              <a:latin typeface="Times New Roman" pitchFamily="18" charset="0"/>
              <a:cs typeface="Times New Roman" pitchFamily="18" charset="0"/>
              <a:sym typeface="DINCondensedC" pitchFamily="82" charset="0"/>
            </a:endParaRPr>
          </a:p>
        </p:txBody>
      </p:sp>
      <p:grpSp>
        <p:nvGrpSpPr>
          <p:cNvPr id="8" name="Группа 51">
            <a:extLst>
              <a:ext uri="{FF2B5EF4-FFF2-40B4-BE49-F238E27FC236}">
                <a16:creationId xmlns:a16="http://schemas.microsoft.com/office/drawing/2014/main" xmlns="" id="{2BD51E36-3D0A-4231-82B6-2D15A22639E7}"/>
              </a:ext>
            </a:extLst>
          </p:cNvPr>
          <p:cNvGrpSpPr/>
          <p:nvPr/>
        </p:nvGrpSpPr>
        <p:grpSpPr>
          <a:xfrm>
            <a:off x="1901937" y="2011106"/>
            <a:ext cx="158153" cy="141485"/>
            <a:chOff x="5381150" y="2002767"/>
            <a:chExt cx="487694" cy="459695"/>
          </a:xfrm>
        </p:grpSpPr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xmlns="" id="{9B3BD396-7FE8-40EA-943C-F2839CC5E00D}"/>
                </a:ext>
              </a:extLst>
            </p:cNvPr>
            <p:cNvSpPr/>
            <p:nvPr/>
          </p:nvSpPr>
          <p:spPr>
            <a:xfrm rot="16200000">
              <a:off x="5453585" y="2071373"/>
              <a:ext cx="181542" cy="326412"/>
            </a:xfrm>
            <a:prstGeom prst="rect">
              <a:avLst/>
            </a:prstGeom>
            <a:solidFill>
              <a:srgbClr val="1D70B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Равнобедренный треугольник 54">
              <a:extLst>
                <a:ext uri="{FF2B5EF4-FFF2-40B4-BE49-F238E27FC236}">
                  <a16:creationId xmlns:a16="http://schemas.microsoft.com/office/drawing/2014/main" xmlns="" id="{057BCC80-C28A-461F-9BDC-514D81DE6C29}"/>
                </a:ext>
              </a:extLst>
            </p:cNvPr>
            <p:cNvSpPr/>
            <p:nvPr/>
          </p:nvSpPr>
          <p:spPr>
            <a:xfrm rot="5400000">
              <a:off x="5519361" y="2112980"/>
              <a:ext cx="459695" cy="239270"/>
            </a:xfrm>
            <a:prstGeom prst="triangle">
              <a:avLst/>
            </a:prstGeom>
            <a:solidFill>
              <a:srgbClr val="15FEE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55">
            <a:extLst>
              <a:ext uri="{FF2B5EF4-FFF2-40B4-BE49-F238E27FC236}">
                <a16:creationId xmlns:a16="http://schemas.microsoft.com/office/drawing/2014/main" xmlns="" id="{2BD51E36-3D0A-4231-82B6-2D15A22639E7}"/>
              </a:ext>
            </a:extLst>
          </p:cNvPr>
          <p:cNvGrpSpPr/>
          <p:nvPr/>
        </p:nvGrpSpPr>
        <p:grpSpPr>
          <a:xfrm>
            <a:off x="1901937" y="2285670"/>
            <a:ext cx="158153" cy="141485"/>
            <a:chOff x="5381150" y="2002767"/>
            <a:chExt cx="487694" cy="459695"/>
          </a:xfrm>
        </p:grpSpPr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xmlns="" id="{9B3BD396-7FE8-40EA-943C-F2839CC5E00D}"/>
                </a:ext>
              </a:extLst>
            </p:cNvPr>
            <p:cNvSpPr/>
            <p:nvPr/>
          </p:nvSpPr>
          <p:spPr>
            <a:xfrm rot="16200000">
              <a:off x="5453585" y="2071373"/>
              <a:ext cx="181542" cy="326412"/>
            </a:xfrm>
            <a:prstGeom prst="rect">
              <a:avLst/>
            </a:prstGeom>
            <a:solidFill>
              <a:srgbClr val="1D70B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Равнобедренный треугольник 57">
              <a:extLst>
                <a:ext uri="{FF2B5EF4-FFF2-40B4-BE49-F238E27FC236}">
                  <a16:creationId xmlns:a16="http://schemas.microsoft.com/office/drawing/2014/main" xmlns="" id="{057BCC80-C28A-461F-9BDC-514D81DE6C29}"/>
                </a:ext>
              </a:extLst>
            </p:cNvPr>
            <p:cNvSpPr/>
            <p:nvPr/>
          </p:nvSpPr>
          <p:spPr>
            <a:xfrm rot="5400000">
              <a:off x="5519361" y="2112980"/>
              <a:ext cx="459695" cy="239270"/>
            </a:xfrm>
            <a:prstGeom prst="triangle">
              <a:avLst/>
            </a:prstGeom>
            <a:solidFill>
              <a:srgbClr val="15FEE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777C109D-9BBA-4791-9949-686298B4A350}"/>
              </a:ext>
            </a:extLst>
          </p:cNvPr>
          <p:cNvSpPr/>
          <p:nvPr/>
        </p:nvSpPr>
        <p:spPr>
          <a:xfrm>
            <a:off x="2058605" y="2943442"/>
            <a:ext cx="5560127" cy="2077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  <a:sym typeface="DINCondensedC" pitchFamily="82" charset="0"/>
              </a:rPr>
              <a:t>Информационные материалы о незаконной финансовой деятельности</a:t>
            </a:r>
            <a:endParaRPr lang="ru-RU" sz="900" dirty="0">
              <a:latin typeface="Times New Roman" pitchFamily="18" charset="0"/>
              <a:cs typeface="Times New Roman" pitchFamily="18" charset="0"/>
              <a:sym typeface="DINCondensedC" pitchFamily="82" charset="0"/>
            </a:endParaRPr>
          </a:p>
        </p:txBody>
      </p:sp>
      <p:grpSp>
        <p:nvGrpSpPr>
          <p:cNvPr id="10" name="Группа 59">
            <a:extLst>
              <a:ext uri="{FF2B5EF4-FFF2-40B4-BE49-F238E27FC236}">
                <a16:creationId xmlns:a16="http://schemas.microsoft.com/office/drawing/2014/main" xmlns="" id="{2BD51E36-3D0A-4231-82B6-2D15A22639E7}"/>
              </a:ext>
            </a:extLst>
          </p:cNvPr>
          <p:cNvGrpSpPr/>
          <p:nvPr/>
        </p:nvGrpSpPr>
        <p:grpSpPr>
          <a:xfrm>
            <a:off x="1897902" y="2976366"/>
            <a:ext cx="158153" cy="141485"/>
            <a:chOff x="5381150" y="2002767"/>
            <a:chExt cx="487694" cy="459695"/>
          </a:xfrm>
        </p:grpSpPr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xmlns="" id="{9B3BD396-7FE8-40EA-943C-F2839CC5E00D}"/>
                </a:ext>
              </a:extLst>
            </p:cNvPr>
            <p:cNvSpPr/>
            <p:nvPr/>
          </p:nvSpPr>
          <p:spPr>
            <a:xfrm rot="16200000">
              <a:off x="5453585" y="2071373"/>
              <a:ext cx="181542" cy="326412"/>
            </a:xfrm>
            <a:prstGeom prst="rect">
              <a:avLst/>
            </a:prstGeom>
            <a:solidFill>
              <a:srgbClr val="1D70B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Равнобедренный треугольник 61">
              <a:extLst>
                <a:ext uri="{FF2B5EF4-FFF2-40B4-BE49-F238E27FC236}">
                  <a16:creationId xmlns:a16="http://schemas.microsoft.com/office/drawing/2014/main" xmlns="" id="{057BCC80-C28A-461F-9BDC-514D81DE6C29}"/>
                </a:ext>
              </a:extLst>
            </p:cNvPr>
            <p:cNvSpPr/>
            <p:nvPr/>
          </p:nvSpPr>
          <p:spPr>
            <a:xfrm rot="5400000">
              <a:off x="5519361" y="2112980"/>
              <a:ext cx="459695" cy="239270"/>
            </a:xfrm>
            <a:prstGeom prst="triangle">
              <a:avLst/>
            </a:prstGeom>
            <a:solidFill>
              <a:srgbClr val="15FEE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3" name="Прямоугольник 62"/>
          <p:cNvSpPr/>
          <p:nvPr/>
        </p:nvSpPr>
        <p:spPr>
          <a:xfrm>
            <a:off x="251520" y="3219822"/>
            <a:ext cx="1540243" cy="609600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Статья 15.3-1</a:t>
            </a:r>
          </a:p>
        </p:txBody>
      </p:sp>
      <p:cxnSp>
        <p:nvCxnSpPr>
          <p:cNvPr id="64" name="Прямая соединительная линия 63"/>
          <p:cNvCxnSpPr>
            <a:cxnSpLocks/>
          </p:cNvCxnSpPr>
          <p:nvPr/>
        </p:nvCxnSpPr>
        <p:spPr>
          <a:xfrm flipV="1">
            <a:off x="0" y="3147814"/>
            <a:ext cx="9056915" cy="10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64513" y="3934565"/>
            <a:ext cx="8917379" cy="14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251520" y="4011910"/>
            <a:ext cx="1540243" cy="609600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Статья 15.3-2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0426C8C1-64B7-405B-850D-71C6207F538A}"/>
              </a:ext>
            </a:extLst>
          </p:cNvPr>
          <p:cNvSpPr/>
          <p:nvPr/>
        </p:nvSpPr>
        <p:spPr>
          <a:xfrm>
            <a:off x="2058265" y="3147814"/>
            <a:ext cx="6906223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Введена в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2021 г. </a:t>
            </a:r>
          </a:p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Ограничение доступа к информации, распространяемой с нарушением требований законодательства РФ о выборах и референдумах, и (или) агитационным материалам, изготовленными и (или) распространяемым с нарушением требований законодательства  РФ о выборах и референдумах на основании представлений ЦИК России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0426C8C1-64B7-405B-850D-71C6207F538A}"/>
              </a:ext>
            </a:extLst>
          </p:cNvPr>
          <p:cNvSpPr/>
          <p:nvPr/>
        </p:nvSpPr>
        <p:spPr>
          <a:xfrm>
            <a:off x="2051720" y="4011910"/>
            <a:ext cx="6851520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Введена в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2022 г. </a:t>
            </a:r>
          </a:p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Постоянное ограничение  доступа к информационным ресурсам, на которых неоднократно размещалась информация, распространяемая  с нарушением требований Законодательства Российской Федерации на основании требований Генеральной прокуратуры РФ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3CC0037E-F8C9-4FB4-AE33-2F196C6402D2}"/>
              </a:ext>
            </a:extLst>
          </p:cNvPr>
          <p:cNvSpPr/>
          <p:nvPr/>
        </p:nvSpPr>
        <p:spPr>
          <a:xfrm>
            <a:off x="241068" y="1537377"/>
            <a:ext cx="1550695" cy="1011583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90000"/>
              </a:lnSpc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 НА УДАЛЕНИЕ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ПРЕДУСМОТРЕН –  </a:t>
            </a:r>
            <a:b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НЕЗАМЕДЛИТЕЛЬНАЯ </a:t>
            </a:r>
            <a:b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БЛОКИРОВКА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492" y1="49836" x2="50492" y2="49836"/>
                        <a14:foregroundMark x1="33115" y1="62951" x2="33115" y2="6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704" y="-35699"/>
            <a:ext cx="915567" cy="9869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056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1043608" y="421778"/>
            <a:ext cx="7848872" cy="11387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defTabSz="0">
              <a:defRPr sz="2400" b="1">
                <a:solidFill>
                  <a:srgbClr val="3C1E78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Реестр информационных ресурсов иностранных СМИ, выполняющих функции иностранного агента,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доступ к которым ограничен на территории Российской Федерации</a:t>
            </a:r>
          </a:p>
          <a:p>
            <a:pPr algn="ctr"/>
            <a:r>
              <a:rPr lang="ru-RU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</a:t>
            </a:r>
            <a:r>
              <a:rPr lang="ru-RU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15.9 </a:t>
            </a:r>
            <a:r>
              <a:rPr lang="ru-RU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Федерального закона № </a:t>
            </a:r>
            <a:r>
              <a:rPr lang="ru-RU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149-ФЗ</a:t>
            </a:r>
          </a:p>
        </p:txBody>
      </p:sp>
      <p:grpSp>
        <p:nvGrpSpPr>
          <p:cNvPr id="2" name="Группа 44">
            <a:extLst>
              <a:ext uri="{FF2B5EF4-FFF2-40B4-BE49-F238E27FC236}">
                <a16:creationId xmlns:a16="http://schemas.microsoft.com/office/drawing/2014/main" xmlns="" id="{E0BB4B8B-35E4-4477-9608-FDCC21F8F1E0}"/>
              </a:ext>
            </a:extLst>
          </p:cNvPr>
          <p:cNvGrpSpPr/>
          <p:nvPr/>
        </p:nvGrpSpPr>
        <p:grpSpPr>
          <a:xfrm>
            <a:off x="586634" y="3250893"/>
            <a:ext cx="158153" cy="141485"/>
            <a:chOff x="5381150" y="2002767"/>
            <a:chExt cx="487694" cy="459695"/>
          </a:xfrm>
        </p:grpSpPr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xmlns="" id="{09341428-C99F-43DD-B16A-8DCD9DB70FEE}"/>
                </a:ext>
              </a:extLst>
            </p:cNvPr>
            <p:cNvSpPr/>
            <p:nvPr/>
          </p:nvSpPr>
          <p:spPr>
            <a:xfrm rot="16200000">
              <a:off x="5453585" y="2071373"/>
              <a:ext cx="181542" cy="326412"/>
            </a:xfrm>
            <a:prstGeom prst="rect">
              <a:avLst/>
            </a:prstGeom>
            <a:solidFill>
              <a:srgbClr val="1D70B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Равнобедренный треугольник 46">
              <a:extLst>
                <a:ext uri="{FF2B5EF4-FFF2-40B4-BE49-F238E27FC236}">
                  <a16:creationId xmlns:a16="http://schemas.microsoft.com/office/drawing/2014/main" xmlns="" id="{5BE4F09F-EDE9-4EB8-A5BB-13FF5192430E}"/>
                </a:ext>
              </a:extLst>
            </p:cNvPr>
            <p:cNvSpPr/>
            <p:nvPr/>
          </p:nvSpPr>
          <p:spPr>
            <a:xfrm rot="5400000">
              <a:off x="5519361" y="2112980"/>
              <a:ext cx="459695" cy="239270"/>
            </a:xfrm>
            <a:prstGeom prst="triangle">
              <a:avLst/>
            </a:prstGeom>
            <a:solidFill>
              <a:srgbClr val="15FEE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47">
            <a:extLst>
              <a:ext uri="{FF2B5EF4-FFF2-40B4-BE49-F238E27FC236}">
                <a16:creationId xmlns:a16="http://schemas.microsoft.com/office/drawing/2014/main" xmlns="" id="{981A26E9-D8EC-4596-9E6F-515161EDA479}"/>
              </a:ext>
            </a:extLst>
          </p:cNvPr>
          <p:cNvGrpSpPr/>
          <p:nvPr/>
        </p:nvGrpSpPr>
        <p:grpSpPr>
          <a:xfrm>
            <a:off x="590866" y="4091398"/>
            <a:ext cx="158153" cy="141485"/>
            <a:chOff x="5381150" y="2002767"/>
            <a:chExt cx="487694" cy="459695"/>
          </a:xfrm>
        </p:grpSpPr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xmlns="" id="{1C709176-DF9D-4423-BFCB-F60075DB76E4}"/>
                </a:ext>
              </a:extLst>
            </p:cNvPr>
            <p:cNvSpPr/>
            <p:nvPr/>
          </p:nvSpPr>
          <p:spPr>
            <a:xfrm rot="16200000">
              <a:off x="5453585" y="2071373"/>
              <a:ext cx="181542" cy="326412"/>
            </a:xfrm>
            <a:prstGeom prst="rect">
              <a:avLst/>
            </a:prstGeom>
            <a:solidFill>
              <a:srgbClr val="1D70B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Равнобедренный треугольник 49">
              <a:extLst>
                <a:ext uri="{FF2B5EF4-FFF2-40B4-BE49-F238E27FC236}">
                  <a16:creationId xmlns:a16="http://schemas.microsoft.com/office/drawing/2014/main" xmlns="" id="{48068EDB-B209-4665-A7B3-7A1EE2C096FA}"/>
                </a:ext>
              </a:extLst>
            </p:cNvPr>
            <p:cNvSpPr/>
            <p:nvPr/>
          </p:nvSpPr>
          <p:spPr>
            <a:xfrm rot="5400000">
              <a:off x="5519361" y="2112980"/>
              <a:ext cx="459695" cy="239270"/>
            </a:xfrm>
            <a:prstGeom prst="triangle">
              <a:avLst/>
            </a:prstGeom>
            <a:solidFill>
              <a:srgbClr val="15FEE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E46BEB58-911E-49BA-B0E9-148029D5C5E0}"/>
              </a:ext>
            </a:extLst>
          </p:cNvPr>
          <p:cNvSpPr/>
          <p:nvPr/>
        </p:nvSpPr>
        <p:spPr>
          <a:xfrm>
            <a:off x="258798" y="1840121"/>
            <a:ext cx="8868455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Статья 15.9 введена Федеральным Законом от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02.12.2019 № 426-ФЗ «О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внесении изменений в закон  Российской Федерации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средствах массовой информации»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108AE646-B2A5-4C0E-BD26-A13B0081BC39}"/>
              </a:ext>
            </a:extLst>
          </p:cNvPr>
          <p:cNvSpPr/>
          <p:nvPr/>
        </p:nvSpPr>
        <p:spPr>
          <a:xfrm>
            <a:off x="827584" y="2715766"/>
            <a:ext cx="8160045" cy="99257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случае установления вступившим в законную силу постановлением по делу об административном правонарушении  нарушения порядка деятельности иностранного средства массовой информации, выполняющего функции иностранного агента и определенного в соответствии с законом Российской Федерации от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27.12.1991 № 2124-1 «О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средствах массовой информации», или учрежденного им российского юридического доступ к информационному ресурсу соответствующего лица ограничивается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5EE1760D-DC84-4686-891C-AB2FE96FCAC0}"/>
              </a:ext>
            </a:extLst>
          </p:cNvPr>
          <p:cNvSpPr/>
          <p:nvPr/>
        </p:nvSpPr>
        <p:spPr>
          <a:xfrm>
            <a:off x="825346" y="3867894"/>
            <a:ext cx="8031458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Доступ к информационному ресурсу иностранного средства массовой информации возобновляется в срок не более 30 рабочих дней со дня поступления сведений об устранении нарушений, при условии подтверждения факта устранения нарушений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xmlns="" id="{0CB75592-79A5-4D52-8616-139CBFB1EF7D}"/>
              </a:ext>
            </a:extLst>
          </p:cNvPr>
          <p:cNvCxnSpPr/>
          <p:nvPr/>
        </p:nvCxnSpPr>
        <p:spPr>
          <a:xfrm flipV="1">
            <a:off x="87085" y="1824113"/>
            <a:ext cx="9056915" cy="10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xmlns="" id="{B4896A25-4BE4-4705-9BD2-6F745599F621}"/>
              </a:ext>
            </a:extLst>
          </p:cNvPr>
          <p:cNvCxnSpPr/>
          <p:nvPr/>
        </p:nvCxnSpPr>
        <p:spPr>
          <a:xfrm>
            <a:off x="107504" y="3867894"/>
            <a:ext cx="90364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F77BC9BC-2529-41B8-AAAE-2003A23461FA}"/>
              </a:ext>
            </a:extLst>
          </p:cNvPr>
          <p:cNvSpPr/>
          <p:nvPr/>
        </p:nvSpPr>
        <p:spPr>
          <a:xfrm>
            <a:off x="258798" y="2243379"/>
            <a:ext cx="8615363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Министерство Юстиции Российской  Федерации, ведет реестр иностранных средств массовой информации, выполняющих функции иностранного агента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492" y1="49836" x2="50492" y2="49836"/>
                        <a14:foregroundMark x1="33115" y1="62951" x2="33115" y2="6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704" y="-35699"/>
            <a:ext cx="915567" cy="9869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507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9" y="357505"/>
            <a:ext cx="784887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нормативно-правовых актов</a:t>
            </a:r>
          </a:p>
          <a:p>
            <a:pPr marL="108000"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6575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Российской Федерации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27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1991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2124-I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«О средствах массовой информации»;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19.05.2010 № 87-ФЗ «О внесении изменений в отдельные законодательные акты Российской Федерации» по вопросу культивирования растений, содержащих наркотические средства или психотропные вещества либо их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6575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03.02.2015 № 7-ФЗ «О внесении изменений в отдельные законодательные акты Российской Федерации»;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6575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6.13 «Кодекса Российской Федерации об административных правонарушениях» от 30.12.2001 № 195-ФЗ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492" y1="49836" x2="50492" y2="49836"/>
                        <a14:foregroundMark x1="33115" y1="62951" x2="33115" y2="6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704" y="-35699"/>
            <a:ext cx="915567" cy="986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1835696" y="339502"/>
            <a:ext cx="52684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defTabSz="0">
              <a:defRPr sz="2400" b="1">
                <a:solidFill>
                  <a:srgbClr val="3C1E78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Меры воздействия: Штрафы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F008810-D253-4FD1-8F82-D34378BF75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15567"/>
            <a:ext cx="8474006" cy="34563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0492" y1="49836" x2="50492" y2="49836"/>
                        <a14:foregroundMark x1="33115" y1="62951" x2="33115" y2="6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704" y="-35699"/>
            <a:ext cx="915567" cy="9869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749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93487" y="1635646"/>
            <a:ext cx="8229600" cy="14607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Недопущение пропаганды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нетрадиционных сексуальных отношений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среди несовершеннолетних</a:t>
            </a:r>
          </a:p>
          <a:p>
            <a:pPr marL="0" indent="0" algn="r">
              <a:spcBef>
                <a:spcPts val="0"/>
              </a:spcBef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76057" y="3973949"/>
            <a:ext cx="4067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                         </a:t>
            </a:r>
            <a:r>
              <a:rPr lang="ru-RU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Докладчик</a:t>
            </a:r>
            <a:r>
              <a:rPr lang="ru-RU" sz="1400" dirty="0"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Новиков Александр Евгеньевич- 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специалист-эксперт отдела контроля и надзора в сфере массовых коммуникаций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492" y1="49836" x2="50492" y2="49836"/>
                        <a14:foregroundMark x1="33115" y1="62951" x2="33115" y2="6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704" y="-35699"/>
            <a:ext cx="915567" cy="986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Российской Федерации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Российской Федерации «О защите детей от информации, причиняющей вред их здоровью и развитию»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29.12.2010 № 436-ФЗ;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Российской Федерации от 24.07.1998 «Об основных гарантиях </a:t>
            </a:r>
          </a:p>
          <a:p>
            <a:pPr marL="109728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 ребенка в Российской Федерации» от 24.07.1998 № 124-ФЗ;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6.21 «Кодекса Российской Федерации об административных правонарушениях»  </a:t>
            </a:r>
          </a:p>
          <a:p>
            <a:pPr marL="109728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30.12.2001 № 195-ФЗ.</a:t>
            </a: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05979"/>
            <a:ext cx="8003232" cy="85725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нормативно-правовых актов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492" y1="49836" x2="50492" y2="49836"/>
                        <a14:foregroundMark x1="33115" y1="62951" x2="33115" y2="6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704" y="-35699"/>
            <a:ext cx="915567" cy="986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519522"/>
            <a:ext cx="78306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Российской Федерации 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24.07.1998 № 124-ФЗ </a:t>
            </a:r>
            <a:b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«Об основных гарантиях прав ребенка 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Российской Федерации» </a:t>
            </a:r>
          </a:p>
          <a:p>
            <a:pPr algn="ctr"/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устанавливает основные гарантии прав и законных интересов ребенка, предусмотренных Конституцией Российской Федерации,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создания правовых, социально-экономических  условий для их реализации</a:t>
            </a: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492" y1="49836" x2="50492" y2="49836"/>
                        <a14:foregroundMark x1="33115" y1="62951" x2="33115" y2="6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704" y="-35699"/>
            <a:ext cx="915567" cy="986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55576" y="2251693"/>
            <a:ext cx="7571184" cy="1150093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 информации, запрещенной для распространения среди детей, относится, в том числе, информация отрицающая семейные ценности, пропагандирующая нетрадиционные сексуальные отношения и формирующая неуважение к родителям и (или) другим членам семьи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457784"/>
            <a:ext cx="6120680" cy="146589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Российской Федерации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 29.12.2010 № 436-ФЗ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 защите детей от информации,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причиняющей вред их здоровью и развитию»</a:t>
            </a:r>
            <a:endParaRPr lang="ru-RU" sz="2000" dirty="0"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3435847"/>
            <a:ext cx="1512168" cy="12961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0492" y1="49836" x2="50492" y2="49836"/>
                        <a14:foregroundMark x1="33115" y1="62951" x2="33115" y2="6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704" y="-35699"/>
            <a:ext cx="915567" cy="986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599643"/>
            <a:ext cx="8229600" cy="281090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нетрадиционных сексуальных отношений среди несовершеннолетних, выразившаяся в распространении информации, направленной на формирование у несовершеннолетних нетрадиционных сексуальных установок, привлекательности нетрадиционных сексуальных отношений, искаженного представления о социальной равноценности традиционных и нетрадиционных сексуальных отношений, либо навязывание информации о нетрадиционных сексуальных отношениях, вызывающей интерес к таким отношениям, совершенная с применением средств массовой информации и (или) информационно-телекоммуникационных сетей (в том числе сети «Интернет»), если эти действия не содержат уголовно наказуемого деяния,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наложение административного штрафа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–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50 тысяч до 100 тысяч рублей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должностных лиц –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100 тысяч до 200 тысяч рублей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юридических лиц –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1 миллиона рублей либо административное приостановление деятельности на срок до девяноста суток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357504"/>
            <a:ext cx="8075240" cy="705725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Административная ответственность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005577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6.21 КоАП РФ. Пропаганда нетрадиционных сексуальных отношений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492" y1="49836" x2="50492" y2="49836"/>
                        <a14:foregroundMark x1="33115" y1="62951" x2="33115" y2="6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704" y="-35699"/>
            <a:ext cx="915567" cy="986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707654"/>
            <a:ext cx="8229600" cy="2648883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нетрадиционных сексуальных отношений среди несовершеннолетних, выразившаяся в распространении информации, направленной на формирование у несовершеннолетних нетрадиционных сексуальных установок, привлекательности нетрадиционных сексуальных отношений, искаженного представления о социальной равноценности традиционных и нетрадиционных сексуальных отношений, либо навязывание информации о нетрадиционных сексуальных отношениях, вызывающей интерес к таким отношениям, совершенная иностранным гражданином или лицом без гражданства с применением средств массовой информации и (или) информационно-телекоммуникационных сетей (в том числе сети «Интернет»), если эти действия не содержат уголовно наказуемого деяния, 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наложение административного штрафа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размере от 50 тысяч до 100 тысяч рублей с административным выдворением за пределы Российской Федерации либо административный арест на срок до пятнадцати суток с административным выдворением за пределы Российской Федерации.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303498"/>
            <a:ext cx="8013576" cy="61206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Административная ответственность 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58129" y="91556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4 статьи 6.21 КоАП РФ. Пропаганда нетрадиционных сексуальных отношений среди несовершеннолетних.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492" y1="49836" x2="50492" y2="49836"/>
                        <a14:foregroundMark x1="33115" y1="62951" x2="33115" y2="6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704" y="-35699"/>
            <a:ext cx="915567" cy="986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195486"/>
            <a:ext cx="806489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Итоги контрольно-надзорной деятельности в 2022 году и </a:t>
            </a:r>
            <a:endParaRPr lang="ru-RU" sz="2000" b="1" dirty="0" smtClean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</a:t>
            </a: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вопросы </a:t>
            </a:r>
            <a:endParaRPr lang="ru-RU" sz="2000" b="1" dirty="0" smtClean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текущем 2022 году запланировано 120 контрольно-надзорных мероприятий в отношении средств массовой информации, осуществляющих свою деятельность на территории Владимирской области, по состоянию на 1 октября проведено 90 таких мероприятий и выявлено 30 нарушений.</a:t>
            </a:r>
            <a:endParaRPr lang="ru-RU" sz="1400" b="1" dirty="0">
              <a:solidFill>
                <a:srgbClr val="46464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492" y1="49836" x2="50492" y2="49836"/>
                        <a14:foregroundMark x1="33115" y1="62951" x2="33115" y2="6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704" y="-35699"/>
            <a:ext cx="915567" cy="986967"/>
          </a:xfrm>
          <a:prstGeom prst="rect">
            <a:avLst/>
          </a:prstGeom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4043082448"/>
              </p:ext>
            </p:extLst>
          </p:nvPr>
        </p:nvGraphicFramePr>
        <p:xfrm>
          <a:off x="395536" y="1565330"/>
          <a:ext cx="8568952" cy="3094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84573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type="subTitle" idx="1"/>
          </p:nvPr>
        </p:nvSpPr>
        <p:spPr>
          <a:xfrm>
            <a:off x="2051720" y="411510"/>
            <a:ext cx="4966320" cy="3024336"/>
          </a:xfrm>
          <a:solidFill>
            <a:schemeClr val="bg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Телефоны для справок 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Роскомнадзора 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Владимирской области: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(4922)37-72-40;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(4922)37-72-43;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(4922)37-72-45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rsockanc33@rkn.gov.ru</a:t>
            </a:r>
          </a:p>
          <a:p>
            <a:pPr algn="ctr"/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7487816" y="4843418"/>
            <a:ext cx="16561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Владимир, 2022</a:t>
            </a:r>
            <a:endParaRPr lang="ru-RU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492" y1="49836" x2="50492" y2="49836"/>
                        <a14:foregroundMark x1="33115" y1="62951" x2="33115" y2="6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704" y="-35699"/>
            <a:ext cx="915567" cy="986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type="subTitle" idx="1"/>
          </p:nvPr>
        </p:nvSpPr>
        <p:spPr>
          <a:xfrm>
            <a:off x="1187624" y="1059583"/>
            <a:ext cx="6480720" cy="1512167"/>
          </a:xfrm>
          <a:solidFill>
            <a:schemeClr val="bg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endParaRPr lang="en-US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ВНИМАНИЕ! 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7487816" y="4843418"/>
            <a:ext cx="16561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Владимир, 2022</a:t>
            </a:r>
            <a:endParaRPr lang="ru-RU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492" y1="49836" x2="50492" y2="49836"/>
                        <a14:foregroundMark x1="33115" y1="62951" x2="33115" y2="6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704" y="-35699"/>
            <a:ext cx="915567" cy="986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51423" y="468940"/>
            <a:ext cx="6768752" cy="85725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Требования ст. 4 Закона РФ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от 27.12.1991 г.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/>
            </a:r>
            <a:br>
              <a:rPr lang="en-US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№ 2124-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I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«О средствах массовой информации»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</a:b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4" y="897566"/>
            <a:ext cx="70567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Запрещается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распространение в средствах массовой информации,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также в информационно-телекоммуникационных сетях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сведений: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 способах</a:t>
            </a: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методах разработки</a:t>
            </a: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изготовления и использования </a:t>
            </a: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местах приобретения </a:t>
            </a: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пропаганды  наркотических средств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733768"/>
            <a:ext cx="1728192" cy="16381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0492" y1="49836" x2="50492" y2="49836"/>
                        <a14:foregroundMark x1="33115" y1="62951" x2="33115" y2="6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704" y="-35699"/>
            <a:ext cx="915567" cy="986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1" y="205979"/>
            <a:ext cx="7715200" cy="85725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Примеры основных ошибок СМИ, приводящих к нарушениям законодательства при освещении темы наркотиков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759417" y="1347614"/>
            <a:ext cx="3168352" cy="86409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сведений о лекарственных средствах, использование которых может вызвать наркотический эффект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2607755"/>
            <a:ext cx="2952328" cy="810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способов, методов разработки, изготовления </a:t>
            </a:r>
            <a:b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использования наркотических средств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36096" y="2427734"/>
            <a:ext cx="3276363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Высказывания,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являющиеся пропагандой преимуществ использования отдельных наркотических средств</a:t>
            </a:r>
            <a:endParaRPr lang="en-US" sz="12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92080" y="1473918"/>
            <a:ext cx="3024336" cy="5489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Преуменьшение вреда</a:t>
            </a:r>
            <a:br>
              <a:rPr lang="ru-RU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от потребления наркотиков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05383" y="3813888"/>
            <a:ext cx="2520280" cy="594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Фиксация позитивного эффекта от потребления наркотиков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92080" y="3651870"/>
            <a:ext cx="3024336" cy="756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мест изготовления </a:t>
            </a:r>
            <a:b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приобретения наркотических средств</a:t>
            </a:r>
          </a:p>
        </p:txBody>
      </p:sp>
      <p:sp>
        <p:nvSpPr>
          <p:cNvPr id="12" name="Знак запрета 11"/>
          <p:cNvSpPr/>
          <p:nvPr/>
        </p:nvSpPr>
        <p:spPr>
          <a:xfrm>
            <a:off x="3995936" y="2355726"/>
            <a:ext cx="1008111" cy="936104"/>
          </a:xfrm>
          <a:prstGeom prst="noSmoking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rgbClr val="FF00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492" y1="49836" x2="50492" y2="49836"/>
                        <a14:foregroundMark x1="33115" y1="62951" x2="33115" y2="6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704" y="-35699"/>
            <a:ext cx="915567" cy="986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Пути исключения ошибок в СМИ</a:t>
            </a:r>
            <a:r>
              <a:rPr lang="ru-RU" sz="20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003798"/>
            <a:ext cx="1658704" cy="1846072"/>
          </a:xfrm>
          <a:prstGeom prst="rect">
            <a:avLst/>
          </a:prstGeom>
          <a:effectLst>
            <a:glow rad="1905000">
              <a:schemeClr val="tx2">
                <a:lumMod val="75000"/>
                <a:alpha val="2000"/>
              </a:schemeClr>
            </a:glow>
            <a:reflection stA="0" endPos="52000" dist="50800" dir="5400000" sy="-100000" algn="bl" rotWithShape="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95536" y="1419621"/>
            <a:ext cx="3384378" cy="158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Руководствоваться в своей профессиональной деятельности правовыми, морально-нравственными нормами, считающими прямую либо косвенную пропаганду наркотиков несовместимой с понятиями журналистской этики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12159" y="1553006"/>
            <a:ext cx="2880321" cy="6239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Тщательным образом выверять цитаты, фразы и их содержание</a:t>
            </a:r>
          </a:p>
        </p:txBody>
      </p:sp>
      <p:sp>
        <p:nvSpPr>
          <p:cNvPr id="7" name="Тройная стрелка влево/вправо/вверх 6"/>
          <p:cNvSpPr/>
          <p:nvPr/>
        </p:nvSpPr>
        <p:spPr>
          <a:xfrm rot="10800000">
            <a:off x="4067944" y="1564316"/>
            <a:ext cx="1594550" cy="1078761"/>
          </a:xfrm>
          <a:prstGeom prst="leftRightUp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43808" y="3219822"/>
            <a:ext cx="4324542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Отказываться от публикации сведений </a:t>
            </a:r>
            <a:b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лекарственных препаратах и определенных условиях, при которых они вызывают наркотический эффект, а также о способах получения наркотических средств и местах их приобретения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0492" y1="49836" x2="50492" y2="49836"/>
                        <a14:foregroundMark x1="33115" y1="62951" x2="33115" y2="6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704" y="-35699"/>
            <a:ext cx="915567" cy="986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46755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Кодекс Российской Федерации об административных правонарушениях, </a:t>
            </a: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 </a:t>
            </a:r>
            <a:r>
              <a:rPr lang="en-US" alt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54440"/>
            <a:ext cx="1323065" cy="1510256"/>
          </a:xfrm>
          <a:prstGeom prst="rect">
            <a:avLst/>
          </a:prstGeom>
          <a:ln>
            <a:noFill/>
          </a:ln>
          <a:effectLst>
            <a:outerShdw blurRad="228600" dist="50800" dir="21540000" sx="63000" sy="63000" algn="ctr" rotWithShape="0">
              <a:schemeClr val="tx2">
                <a:lumMod val="75000"/>
                <a:alpha val="0"/>
              </a:schemeClr>
            </a:outerShdw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5" name="Прямоугольник 4"/>
          <p:cNvSpPr/>
          <p:nvPr/>
        </p:nvSpPr>
        <p:spPr>
          <a:xfrm>
            <a:off x="2699792" y="3291830"/>
            <a:ext cx="56166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3246" algn="just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*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 случае неоднократных нарушений требований ст. 4 Закона о СМИ в течение двенадцати месяцев, по поводу которых делались такие предупреждения, решением суда прекращается деятельность СМИ.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XO Thames"/>
              <a:ea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1532405"/>
            <a:ext cx="53778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Физическое лицо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en-US" altLang="ru-RU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000 до </a:t>
            </a:r>
            <a:r>
              <a:rPr lang="en-US" altLang="ru-RU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000 рублей)</a:t>
            </a:r>
          </a:p>
          <a:p>
            <a:pPr algn="just"/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Должностное лицо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en-US" altLang="ru-RU" b="1" dirty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000 до </a:t>
            </a:r>
            <a:r>
              <a:rPr lang="en-US" altLang="ru-RU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0 000 рублей)</a:t>
            </a:r>
          </a:p>
          <a:p>
            <a:pPr algn="just"/>
            <a:endParaRPr lang="ru-RU" altLang="ru-RU" sz="105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Юридическое лицо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en-US" altLang="ru-RU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00 000 до 1 000 000 рублей)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0492" y1="49836" x2="50492" y2="49836"/>
                        <a14:foregroundMark x1="33115" y1="62951" x2="33115" y2="6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704" y="-35699"/>
            <a:ext cx="915567" cy="986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897564"/>
            <a:ext cx="8229600" cy="246627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Порядок распространения материалов 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сообщений иностранных агентов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4035504"/>
            <a:ext cx="39239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                         </a:t>
            </a:r>
            <a:r>
              <a:rPr lang="ru-RU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Докладчик</a:t>
            </a:r>
            <a:r>
              <a:rPr lang="ru-RU" sz="1400" dirty="0"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Миронова Любовь Николаевна,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специалист-эксперт отдела контроля и надзора в сфере массовых коммуникаций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492" y1="49836" x2="50492" y2="49836"/>
                        <a14:foregroundMark x1="33115" y1="62951" x2="33115" y2="6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704" y="-35699"/>
            <a:ext cx="915567" cy="986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11000"/>
            <a:ext cx="8363272" cy="3044926"/>
          </a:xfrm>
        </p:spPr>
        <p:txBody>
          <a:bodyPr>
            <a:norm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Федеральный закон от 27.12.1991 № 2124-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«О средствах массовой информации»;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Федеральный закон от 12.01.1996  № 7-ФЗ «О некоммерческих организациях»;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Федеральный закон от 19.05.1995 № 82-ФЗ «Об общественных объединениях»;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Федеральный закон от 28.12.2012 № 272-ФЗ «О мерах воздействия на лиц, причастных к нарушениям основополагающих прав и свобод человека, прав и свобод граждан Российской Федерации»;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«Кодекс Российской Федерации об административных правонарушениях» от 30.12.2001 № 195-ФЗ.</a:t>
            </a:r>
          </a:p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Нормативно-правовая база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492" y1="49836" x2="50492" y2="49836"/>
                        <a14:foregroundMark x1="33115" y1="62951" x2="33115" y2="6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704" y="-35699"/>
            <a:ext cx="915567" cy="986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1325</TotalTime>
  <Words>2155</Words>
  <Application>Microsoft Office PowerPoint</Application>
  <PresentationFormat>Экран (16:9)</PresentationFormat>
  <Paragraphs>281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Открытая</vt:lpstr>
      <vt:lpstr>Слайд 1</vt:lpstr>
      <vt:lpstr>Слайд 2</vt:lpstr>
      <vt:lpstr>Слайд 3</vt:lpstr>
      <vt:lpstr>Требования ст. 4 Закона РФ от 27.12.1991 г.  № 2124-I «О средствах массовой информации» </vt:lpstr>
      <vt:lpstr>Примеры основных ошибок СМИ, приводящих к нарушениям законодательства при освещении темы наркотиков </vt:lpstr>
      <vt:lpstr>Пути исключения ошибок в СМИ </vt:lpstr>
      <vt:lpstr>Кодекс Российской Федерации об административных правонарушениях, статья  6.13 </vt:lpstr>
      <vt:lpstr>Порядок распространения материалов  и сообщений иностранных агентов</vt:lpstr>
      <vt:lpstr>Нормативно-правовая база</vt:lpstr>
      <vt:lpstr>Основные понятия, виды иностранных агентов</vt:lpstr>
      <vt:lpstr>Некоммерческие организации,  выполняющие функции иностранного агента </vt:lpstr>
      <vt:lpstr>Незарегистрированные общественные объединения, выполняющие функции иностранного агента </vt:lpstr>
      <vt:lpstr>Физические лица, выполняющие  функции иностранного агента </vt:lpstr>
      <vt:lpstr>Иностранные средства массовой информации, выполняющие функции иностранного агента </vt:lpstr>
      <vt:lpstr>Иностранные средства массовой информации, выполняющие функции иностранного агента – иностранные средства массовой информации, которые получают денежные средства или иное имущество от иностранных государств, их государственных органов, международных и иностранных организаций, иностранных граждан, лиц без гражданства либо уполномоченных ими лиц или от российских юридических лиц, получающих денежные средства или иное имущество от указанных источников.</vt:lpstr>
      <vt:lpstr>Пример маркировки в СМИ при упоминании и  распространении сообщений и материалов иноагентов  (НКО, НОО, физлиц, выполняющих функции иноагентов)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Административная ответственность</vt:lpstr>
      <vt:lpstr> Ответственность за неудаление владельцем сайта или информационного ресурса  в сети «Интернет» информации, запрещенной к распространению</vt:lpstr>
      <vt:lpstr>Слайд 27</vt:lpstr>
      <vt:lpstr>Слайд 28</vt:lpstr>
      <vt:lpstr>Слайд 29</vt:lpstr>
      <vt:lpstr>Слайд 30</vt:lpstr>
      <vt:lpstr>Слайд 31</vt:lpstr>
      <vt:lpstr>Перечень нормативно-правовых актов</vt:lpstr>
      <vt:lpstr>Слайд 33</vt:lpstr>
      <vt:lpstr>Федеральный закон Российской Федерации  от 29.12.2010 № 436-ФЗ  «О защите детей от информации,  причиняющей вред их здоровью и развитию»</vt:lpstr>
      <vt:lpstr>Административная ответственность </vt:lpstr>
      <vt:lpstr>Административная ответственность 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Eis-15</dc:creator>
  <cp:lastModifiedBy>EIS-10</cp:lastModifiedBy>
  <cp:revision>122</cp:revision>
  <dcterms:created xsi:type="dcterms:W3CDTF">2022-09-14T06:00:58Z</dcterms:created>
  <dcterms:modified xsi:type="dcterms:W3CDTF">2022-10-17T12:34:56Z</dcterms:modified>
</cp:coreProperties>
</file>